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B060402020202020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8E0BCD-7FF1-4398-A0FB-8267BF98A8CF}">
  <a:tblStyle styleId="{2F8E0BCD-7FF1-4398-A0FB-8267BF98A8C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7d04a6d33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7d04a6d33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7d04a6d33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7d04a6d33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7d04a6d33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7d04a6d33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62c0beb2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62c0beb24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62c0beb24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62c0beb24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62c0beb2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62c0beb2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62c0beb2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62c0beb2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62c0beb2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62c0beb2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62c0beb2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62c0beb2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7cc91f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7cc91f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62c0beb24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62c0beb24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62c0beb2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62c0beb2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62c0beb24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62c0beb24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7d04a6d33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7d04a6d33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7d04a6d3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7d04a6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62c0beb2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62c0beb24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7d04a6d3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7d04a6d3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mt="36000"/>
          </a:blip>
          <a:srcRect t="6551" b="6551"/>
          <a:stretch/>
        </p:blipFill>
        <p:spPr>
          <a:xfrm>
            <a:off x="0" y="2392825"/>
            <a:ext cx="9144003"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Applied Statistics</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Project 2</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DS 6372</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839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DS 6372 Applied Statistics: Inference and Modeling</a:t>
            </a:r>
            <a:endParaRPr sz="600">
              <a:solidFill>
                <a:srgbClr val="FFFFFF"/>
              </a:solidFill>
              <a:latin typeface="Raleway"/>
              <a:ea typeface="Raleway"/>
              <a:cs typeface="Raleway"/>
              <a:sym typeface="Raleway"/>
            </a:endParaRPr>
          </a:p>
        </p:txBody>
      </p:sp>
      <p:sp>
        <p:nvSpPr>
          <p:cNvPr id="160" name="Google Shape;160;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Project 2</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6" name="Google Shape;16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9" name="Google Shape;169;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71"/>
        <p:cNvGrpSpPr/>
        <p:nvPr/>
      </p:nvGrpSpPr>
      <p:grpSpPr>
        <a:xfrm>
          <a:off x="0" y="0"/>
          <a:ext cx="0" cy="0"/>
          <a:chOff x="0" y="0"/>
          <a:chExt cx="0" cy="0"/>
        </a:xfrm>
      </p:grpSpPr>
      <p:sp>
        <p:nvSpPr>
          <p:cNvPr id="172" name="Google Shape;172;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title"/>
          </p:nvPr>
        </p:nvSpPr>
        <p:spPr>
          <a:xfrm>
            <a:off x="291875" y="406900"/>
            <a:ext cx="30396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74" name="Google Shape;174;p18"/>
          <p:cNvSpPr txBox="1">
            <a:spLocks noGrp="1"/>
          </p:cNvSpPr>
          <p:nvPr>
            <p:ph type="body" idx="1"/>
          </p:nvPr>
        </p:nvSpPr>
        <p:spPr>
          <a:xfrm>
            <a:off x="291938" y="2053718"/>
            <a:ext cx="3039600" cy="23781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1600"/>
              </a:spcBef>
              <a:spcAft>
                <a:spcPts val="0"/>
              </a:spcAft>
              <a:buClr>
                <a:schemeClr val="dk2"/>
              </a:buClr>
              <a:buSzPts val="1100"/>
              <a:buChar char="○"/>
              <a:defRPr sz="1400">
                <a:solidFill>
                  <a:schemeClr val="dk2"/>
                </a:solidFill>
              </a:defRPr>
            </a:lvl2pPr>
            <a:lvl3pPr marL="1371600" lvl="2" indent="-298450" algn="l">
              <a:lnSpc>
                <a:spcPct val="115000"/>
              </a:lnSpc>
              <a:spcBef>
                <a:spcPts val="1600"/>
              </a:spcBef>
              <a:spcAft>
                <a:spcPts val="0"/>
              </a:spcAft>
              <a:buClr>
                <a:schemeClr val="dk2"/>
              </a:buClr>
              <a:buSzPts val="1100"/>
              <a:buChar char="■"/>
              <a:defRPr sz="1400">
                <a:solidFill>
                  <a:schemeClr val="dk2"/>
                </a:solidFill>
              </a:defRPr>
            </a:lvl3pPr>
            <a:lvl4pPr marL="1828800" lvl="3" indent="-298450" algn="l">
              <a:lnSpc>
                <a:spcPct val="115000"/>
              </a:lnSpc>
              <a:spcBef>
                <a:spcPts val="1600"/>
              </a:spcBef>
              <a:spcAft>
                <a:spcPts val="0"/>
              </a:spcAft>
              <a:buClr>
                <a:schemeClr val="dk2"/>
              </a:buClr>
              <a:buSzPts val="1100"/>
              <a:buChar char="●"/>
              <a:defRPr sz="1400">
                <a:solidFill>
                  <a:schemeClr val="dk2"/>
                </a:solidFill>
              </a:defRPr>
            </a:lvl4pPr>
            <a:lvl5pPr marL="2286000" lvl="4" indent="-298450" algn="l">
              <a:lnSpc>
                <a:spcPct val="115000"/>
              </a:lnSpc>
              <a:spcBef>
                <a:spcPts val="1600"/>
              </a:spcBef>
              <a:spcAft>
                <a:spcPts val="0"/>
              </a:spcAft>
              <a:buClr>
                <a:schemeClr val="dk2"/>
              </a:buClr>
              <a:buSzPts val="1100"/>
              <a:buChar char="○"/>
              <a:defRPr sz="1400">
                <a:solidFill>
                  <a:schemeClr val="dk2"/>
                </a:solidFill>
              </a:defRPr>
            </a:lvl5pPr>
            <a:lvl6pPr marL="2743200" lvl="5" indent="-298450" algn="l">
              <a:lnSpc>
                <a:spcPct val="115000"/>
              </a:lnSpc>
              <a:spcBef>
                <a:spcPts val="1600"/>
              </a:spcBef>
              <a:spcAft>
                <a:spcPts val="0"/>
              </a:spcAft>
              <a:buClr>
                <a:schemeClr val="dk2"/>
              </a:buClr>
              <a:buSzPts val="1100"/>
              <a:buChar char="■"/>
              <a:defRPr sz="1400">
                <a:solidFill>
                  <a:schemeClr val="dk2"/>
                </a:solidFill>
              </a:defRPr>
            </a:lvl6pPr>
            <a:lvl7pPr marL="3200400" lvl="6" indent="-298450" algn="l">
              <a:lnSpc>
                <a:spcPct val="115000"/>
              </a:lnSpc>
              <a:spcBef>
                <a:spcPts val="1600"/>
              </a:spcBef>
              <a:spcAft>
                <a:spcPts val="0"/>
              </a:spcAft>
              <a:buClr>
                <a:schemeClr val="dk2"/>
              </a:buClr>
              <a:buSzPts val="1100"/>
              <a:buChar char="●"/>
              <a:defRPr sz="1400">
                <a:solidFill>
                  <a:schemeClr val="dk2"/>
                </a:solidFill>
              </a:defRPr>
            </a:lvl7pPr>
            <a:lvl8pPr marL="3657600" lvl="7" indent="-298450" algn="l">
              <a:lnSpc>
                <a:spcPct val="115000"/>
              </a:lnSpc>
              <a:spcBef>
                <a:spcPts val="1600"/>
              </a:spcBef>
              <a:spcAft>
                <a:spcPts val="0"/>
              </a:spcAft>
              <a:buClr>
                <a:schemeClr val="dk2"/>
              </a:buClr>
              <a:buSzPts val="1100"/>
              <a:buChar char="○"/>
              <a:defRPr sz="1400">
                <a:solidFill>
                  <a:schemeClr val="dk2"/>
                </a:solidFill>
              </a:defRPr>
            </a:lvl8pPr>
            <a:lvl9pPr marL="4114800" lvl="8" indent="-298450" algn="l">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75" name="Google Shape;175;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176"/>
        <p:cNvGrpSpPr/>
        <p:nvPr/>
      </p:nvGrpSpPr>
      <p:grpSpPr>
        <a:xfrm>
          <a:off x="0" y="0"/>
          <a:ext cx="0" cy="0"/>
          <a:chOff x="0" y="0"/>
          <a:chExt cx="0" cy="0"/>
        </a:xfrm>
      </p:grpSpPr>
      <p:sp>
        <p:nvSpPr>
          <p:cNvPr id="177" name="Google Shape;177;p19"/>
          <p:cNvSpPr/>
          <p:nvPr/>
        </p:nvSpPr>
        <p:spPr>
          <a:xfrm>
            <a:off x="0" y="0"/>
            <a:ext cx="9144000" cy="51435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9"/>
          <p:cNvSpPr txBox="1">
            <a:spLocks noGrp="1"/>
          </p:cNvSpPr>
          <p:nvPr>
            <p:ph type="ctrTitle"/>
          </p:nvPr>
        </p:nvSpPr>
        <p:spPr>
          <a:xfrm>
            <a:off x="323525" y="521325"/>
            <a:ext cx="3464700" cy="13398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rgbClr val="FFFFFF"/>
              </a:buClr>
              <a:buSzPts val="2400"/>
              <a:buNone/>
              <a:defRPr sz="2400" b="1">
                <a:solidFill>
                  <a:srgbClr val="FFFFFF"/>
                </a:solidFill>
              </a:defRPr>
            </a:lvl1pPr>
            <a:lvl2pPr lvl="1" algn="l">
              <a:lnSpc>
                <a:spcPct val="100000"/>
              </a:lnSpc>
              <a:spcBef>
                <a:spcPts val="0"/>
              </a:spcBef>
              <a:spcAft>
                <a:spcPts val="0"/>
              </a:spcAft>
              <a:buClr>
                <a:srgbClr val="FFFFFF"/>
              </a:buClr>
              <a:buSzPts val="2400"/>
              <a:buNone/>
              <a:defRPr sz="2400" b="1">
                <a:solidFill>
                  <a:srgbClr val="FFFFFF"/>
                </a:solidFill>
              </a:defRPr>
            </a:lvl2pPr>
            <a:lvl3pPr lvl="2" algn="l">
              <a:lnSpc>
                <a:spcPct val="100000"/>
              </a:lnSpc>
              <a:spcBef>
                <a:spcPts val="0"/>
              </a:spcBef>
              <a:spcAft>
                <a:spcPts val="0"/>
              </a:spcAft>
              <a:buClr>
                <a:srgbClr val="FFFFFF"/>
              </a:buClr>
              <a:buSzPts val="2400"/>
              <a:buNone/>
              <a:defRPr sz="2400" b="1">
                <a:solidFill>
                  <a:srgbClr val="FFFFFF"/>
                </a:solidFill>
              </a:defRPr>
            </a:lvl3pPr>
            <a:lvl4pPr lvl="3" algn="l">
              <a:lnSpc>
                <a:spcPct val="100000"/>
              </a:lnSpc>
              <a:spcBef>
                <a:spcPts val="0"/>
              </a:spcBef>
              <a:spcAft>
                <a:spcPts val="0"/>
              </a:spcAft>
              <a:buClr>
                <a:srgbClr val="FFFFFF"/>
              </a:buClr>
              <a:buSzPts val="2400"/>
              <a:buNone/>
              <a:defRPr sz="2400" b="1">
                <a:solidFill>
                  <a:srgbClr val="FFFFFF"/>
                </a:solidFill>
              </a:defRPr>
            </a:lvl4pPr>
            <a:lvl5pPr lvl="4" algn="l">
              <a:lnSpc>
                <a:spcPct val="100000"/>
              </a:lnSpc>
              <a:spcBef>
                <a:spcPts val="0"/>
              </a:spcBef>
              <a:spcAft>
                <a:spcPts val="0"/>
              </a:spcAft>
              <a:buClr>
                <a:srgbClr val="FFFFFF"/>
              </a:buClr>
              <a:buSzPts val="2400"/>
              <a:buNone/>
              <a:defRPr sz="2400" b="1">
                <a:solidFill>
                  <a:srgbClr val="FFFFFF"/>
                </a:solidFill>
              </a:defRPr>
            </a:lvl5pPr>
            <a:lvl6pPr lvl="5" algn="l">
              <a:lnSpc>
                <a:spcPct val="100000"/>
              </a:lnSpc>
              <a:spcBef>
                <a:spcPts val="0"/>
              </a:spcBef>
              <a:spcAft>
                <a:spcPts val="0"/>
              </a:spcAft>
              <a:buClr>
                <a:srgbClr val="FFFFFF"/>
              </a:buClr>
              <a:buSzPts val="2400"/>
              <a:buNone/>
              <a:defRPr sz="2400" b="1">
                <a:solidFill>
                  <a:srgbClr val="FFFFFF"/>
                </a:solidFill>
              </a:defRPr>
            </a:lvl6pPr>
            <a:lvl7pPr lvl="6" algn="l">
              <a:lnSpc>
                <a:spcPct val="100000"/>
              </a:lnSpc>
              <a:spcBef>
                <a:spcPts val="0"/>
              </a:spcBef>
              <a:spcAft>
                <a:spcPts val="0"/>
              </a:spcAft>
              <a:buClr>
                <a:srgbClr val="FFFFFF"/>
              </a:buClr>
              <a:buSzPts val="2400"/>
              <a:buNone/>
              <a:defRPr sz="2400" b="1">
                <a:solidFill>
                  <a:srgbClr val="FFFFFF"/>
                </a:solidFill>
              </a:defRPr>
            </a:lvl7pPr>
            <a:lvl8pPr lvl="7" algn="l">
              <a:lnSpc>
                <a:spcPct val="100000"/>
              </a:lnSpc>
              <a:spcBef>
                <a:spcPts val="0"/>
              </a:spcBef>
              <a:spcAft>
                <a:spcPts val="0"/>
              </a:spcAft>
              <a:buClr>
                <a:srgbClr val="FFFFFF"/>
              </a:buClr>
              <a:buSzPts val="2400"/>
              <a:buNone/>
              <a:defRPr sz="2400" b="1">
                <a:solidFill>
                  <a:srgbClr val="FFFFFF"/>
                </a:solidFill>
              </a:defRPr>
            </a:lvl8pPr>
            <a:lvl9pPr lvl="8" algn="l">
              <a:lnSpc>
                <a:spcPct val="100000"/>
              </a:lnSpc>
              <a:spcBef>
                <a:spcPts val="0"/>
              </a:spcBef>
              <a:spcAft>
                <a:spcPts val="0"/>
              </a:spcAft>
              <a:buClr>
                <a:srgbClr val="FFFFFF"/>
              </a:buClr>
              <a:buSzPts val="2400"/>
              <a:buNone/>
              <a:defRPr sz="2400" b="1">
                <a:solidFill>
                  <a:srgbClr val="FFFFFF"/>
                </a:solidFill>
              </a:defRPr>
            </a:lvl9pPr>
          </a:lstStyle>
          <a:p>
            <a:endParaRPr/>
          </a:p>
        </p:txBody>
      </p:sp>
      <p:sp>
        <p:nvSpPr>
          <p:cNvPr id="180" name="Google Shape;180;p19"/>
          <p:cNvSpPr txBox="1">
            <a:spLocks noGrp="1"/>
          </p:cNvSpPr>
          <p:nvPr>
            <p:ph type="body" idx="1"/>
          </p:nvPr>
        </p:nvSpPr>
        <p:spPr>
          <a:xfrm>
            <a:off x="323525" y="1990875"/>
            <a:ext cx="3464700" cy="18900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4">
  <p:cSld name="AUTOLAYOUT_4">
    <p:spTree>
      <p:nvGrpSpPr>
        <p:cNvPr id="1" name="Shape 181"/>
        <p:cNvGrpSpPr/>
        <p:nvPr/>
      </p:nvGrpSpPr>
      <p:grpSpPr>
        <a:xfrm>
          <a:off x="0" y="0"/>
          <a:ext cx="0" cy="0"/>
          <a:chOff x="0" y="0"/>
          <a:chExt cx="0" cy="0"/>
        </a:xfrm>
      </p:grpSpPr>
      <p:sp>
        <p:nvSpPr>
          <p:cNvPr id="182" name="Google Shape;182;p2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txBox="1">
            <a:spLocks noGrp="1"/>
          </p:cNvSpPr>
          <p:nvPr>
            <p:ph type="title"/>
          </p:nvPr>
        </p:nvSpPr>
        <p:spPr>
          <a:xfrm>
            <a:off x="311700" y="205950"/>
            <a:ext cx="3889500" cy="18330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84" name="Google Shape;184;p20"/>
          <p:cNvSpPr txBox="1">
            <a:spLocks noGrp="1"/>
          </p:cNvSpPr>
          <p:nvPr>
            <p:ph type="body" idx="1"/>
          </p:nvPr>
        </p:nvSpPr>
        <p:spPr>
          <a:xfrm>
            <a:off x="311700" y="2234525"/>
            <a:ext cx="3889500" cy="23343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85" name="Google Shape;185;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txBox="1">
            <a:spLocks noGrp="1"/>
          </p:cNvSpPr>
          <p:nvPr>
            <p:ph type="title"/>
          </p:nvPr>
        </p:nvSpPr>
        <p:spPr>
          <a:xfrm>
            <a:off x="291875" y="559300"/>
            <a:ext cx="48135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000"/>
              <a:buNone/>
              <a:defRPr sz="3000">
                <a:solidFill>
                  <a:srgbClr val="434343"/>
                </a:solidFill>
              </a:defRPr>
            </a:lvl1pPr>
            <a:lvl2pPr lvl="1" algn="l">
              <a:lnSpc>
                <a:spcPct val="100000"/>
              </a:lnSpc>
              <a:spcBef>
                <a:spcPts val="0"/>
              </a:spcBef>
              <a:spcAft>
                <a:spcPts val="0"/>
              </a:spcAft>
              <a:buClr>
                <a:schemeClr val="dk1"/>
              </a:buClr>
              <a:buSzPts val="3000"/>
              <a:buNone/>
              <a:defRPr sz="3000">
                <a:solidFill>
                  <a:srgbClr val="434343"/>
                </a:solidFill>
              </a:defRPr>
            </a:lvl2pPr>
            <a:lvl3pPr lvl="2" algn="l">
              <a:lnSpc>
                <a:spcPct val="100000"/>
              </a:lnSpc>
              <a:spcBef>
                <a:spcPts val="0"/>
              </a:spcBef>
              <a:spcAft>
                <a:spcPts val="0"/>
              </a:spcAft>
              <a:buClr>
                <a:schemeClr val="dk1"/>
              </a:buClr>
              <a:buSzPts val="3000"/>
              <a:buNone/>
              <a:defRPr sz="3000">
                <a:solidFill>
                  <a:srgbClr val="434343"/>
                </a:solidFill>
              </a:defRPr>
            </a:lvl3pPr>
            <a:lvl4pPr lvl="3" algn="l">
              <a:lnSpc>
                <a:spcPct val="100000"/>
              </a:lnSpc>
              <a:spcBef>
                <a:spcPts val="0"/>
              </a:spcBef>
              <a:spcAft>
                <a:spcPts val="0"/>
              </a:spcAft>
              <a:buClr>
                <a:schemeClr val="dk1"/>
              </a:buClr>
              <a:buSzPts val="3000"/>
              <a:buNone/>
              <a:defRPr sz="3000">
                <a:solidFill>
                  <a:srgbClr val="434343"/>
                </a:solidFill>
              </a:defRPr>
            </a:lvl4pPr>
            <a:lvl5pPr lvl="4" algn="l">
              <a:lnSpc>
                <a:spcPct val="100000"/>
              </a:lnSpc>
              <a:spcBef>
                <a:spcPts val="0"/>
              </a:spcBef>
              <a:spcAft>
                <a:spcPts val="0"/>
              </a:spcAft>
              <a:buClr>
                <a:schemeClr val="dk1"/>
              </a:buClr>
              <a:buSzPts val="3000"/>
              <a:buNone/>
              <a:defRPr sz="3000">
                <a:solidFill>
                  <a:srgbClr val="434343"/>
                </a:solidFill>
              </a:defRPr>
            </a:lvl5pPr>
            <a:lvl6pPr lvl="5" algn="l">
              <a:lnSpc>
                <a:spcPct val="100000"/>
              </a:lnSpc>
              <a:spcBef>
                <a:spcPts val="0"/>
              </a:spcBef>
              <a:spcAft>
                <a:spcPts val="0"/>
              </a:spcAft>
              <a:buClr>
                <a:schemeClr val="dk1"/>
              </a:buClr>
              <a:buSzPts val="3000"/>
              <a:buNone/>
              <a:defRPr sz="3000">
                <a:solidFill>
                  <a:srgbClr val="434343"/>
                </a:solidFill>
              </a:defRPr>
            </a:lvl6pPr>
            <a:lvl7pPr lvl="6" algn="l">
              <a:lnSpc>
                <a:spcPct val="100000"/>
              </a:lnSpc>
              <a:spcBef>
                <a:spcPts val="0"/>
              </a:spcBef>
              <a:spcAft>
                <a:spcPts val="0"/>
              </a:spcAft>
              <a:buClr>
                <a:schemeClr val="dk1"/>
              </a:buClr>
              <a:buSzPts val="3000"/>
              <a:buNone/>
              <a:defRPr sz="3000">
                <a:solidFill>
                  <a:srgbClr val="434343"/>
                </a:solidFill>
              </a:defRPr>
            </a:lvl7pPr>
            <a:lvl8pPr lvl="7" algn="l">
              <a:lnSpc>
                <a:spcPct val="100000"/>
              </a:lnSpc>
              <a:spcBef>
                <a:spcPts val="0"/>
              </a:spcBef>
              <a:spcAft>
                <a:spcPts val="0"/>
              </a:spcAft>
              <a:buClr>
                <a:schemeClr val="dk1"/>
              </a:buClr>
              <a:buSzPts val="3000"/>
              <a:buNone/>
              <a:defRPr sz="3000">
                <a:solidFill>
                  <a:srgbClr val="434343"/>
                </a:solidFill>
              </a:defRPr>
            </a:lvl8pPr>
            <a:lvl9pPr lvl="8" algn="l">
              <a:lnSpc>
                <a:spcPct val="100000"/>
              </a:lnSpc>
              <a:spcBef>
                <a:spcPts val="0"/>
              </a:spcBef>
              <a:spcAft>
                <a:spcPts val="0"/>
              </a:spcAft>
              <a:buClr>
                <a:schemeClr val="dk1"/>
              </a:buClr>
              <a:buSzPts val="3000"/>
              <a:buNone/>
              <a:defRPr sz="3000">
                <a:solidFill>
                  <a:srgbClr val="434343"/>
                </a:solidFill>
              </a:defRPr>
            </a:lvl9pPr>
          </a:lstStyle>
          <a:p>
            <a:endParaRPr/>
          </a:p>
        </p:txBody>
      </p:sp>
      <p:sp>
        <p:nvSpPr>
          <p:cNvPr id="189" name="Google Shape;189;p21"/>
          <p:cNvSpPr txBox="1">
            <a:spLocks noGrp="1"/>
          </p:cNvSpPr>
          <p:nvPr>
            <p:ph type="body" idx="1"/>
          </p:nvPr>
        </p:nvSpPr>
        <p:spPr>
          <a:xfrm>
            <a:off x="291900" y="2053713"/>
            <a:ext cx="2367600" cy="25305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0" name="Google Shape;190;p21"/>
          <p:cNvSpPr txBox="1">
            <a:spLocks noGrp="1"/>
          </p:cNvSpPr>
          <p:nvPr>
            <p:ph type="body" idx="2"/>
          </p:nvPr>
        </p:nvSpPr>
        <p:spPr>
          <a:xfrm>
            <a:off x="2737929" y="2053713"/>
            <a:ext cx="2367600" cy="25305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1" name="Google Shape;191;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192"/>
        <p:cNvGrpSpPr/>
        <p:nvPr/>
      </p:nvGrpSpPr>
      <p:grpSpPr>
        <a:xfrm>
          <a:off x="0" y="0"/>
          <a:ext cx="0" cy="0"/>
          <a:chOff x="0" y="0"/>
          <a:chExt cx="0" cy="0"/>
        </a:xfrm>
      </p:grpSpPr>
      <p:sp>
        <p:nvSpPr>
          <p:cNvPr id="193" name="Google Shape;193;p22"/>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194;p22"/>
          <p:cNvCxnSpPr/>
          <p:nvPr/>
        </p:nvCxnSpPr>
        <p:spPr>
          <a:xfrm>
            <a:off x="831620" y="615325"/>
            <a:ext cx="7494300" cy="0"/>
          </a:xfrm>
          <a:prstGeom prst="straightConnector1">
            <a:avLst/>
          </a:prstGeom>
          <a:noFill/>
          <a:ln w="76200" cap="flat" cmpd="sng">
            <a:solidFill>
              <a:schemeClr val="lt1"/>
            </a:solidFill>
            <a:prstDash val="solid"/>
            <a:round/>
            <a:headEnd type="none" w="sm" len="sm"/>
            <a:tailEnd type="none" w="sm" len="sm"/>
          </a:ln>
        </p:spPr>
      </p:cxnSp>
      <p:sp>
        <p:nvSpPr>
          <p:cNvPr id="195" name="Google Shape;195;p22"/>
          <p:cNvSpPr txBox="1">
            <a:spLocks noGrp="1"/>
          </p:cNvSpPr>
          <p:nvPr>
            <p:ph type="title"/>
          </p:nvPr>
        </p:nvSpPr>
        <p:spPr>
          <a:xfrm>
            <a:off x="832600" y="844000"/>
            <a:ext cx="6419700" cy="15504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6" name="Google Shape;196;p22"/>
          <p:cNvSpPr txBox="1">
            <a:spLocks noGrp="1"/>
          </p:cNvSpPr>
          <p:nvPr>
            <p:ph type="body" idx="1"/>
          </p:nvPr>
        </p:nvSpPr>
        <p:spPr>
          <a:xfrm>
            <a:off x="832600"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7" name="Google Shape;197;p22"/>
          <p:cNvSpPr txBox="1">
            <a:spLocks noGrp="1"/>
          </p:cNvSpPr>
          <p:nvPr>
            <p:ph type="body" idx="2"/>
          </p:nvPr>
        </p:nvSpPr>
        <p:spPr>
          <a:xfrm>
            <a:off x="3372189"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8" name="Google Shape;198;p22"/>
          <p:cNvSpPr txBox="1">
            <a:spLocks noGrp="1"/>
          </p:cNvSpPr>
          <p:nvPr>
            <p:ph type="body" idx="3"/>
          </p:nvPr>
        </p:nvSpPr>
        <p:spPr>
          <a:xfrm>
            <a:off x="5911778"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9" name="Google Shape;199;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51ebd2c114f48f9">
  <p:cSld name="BLANK_51ebd2c114f48f9">
    <p:spTree>
      <p:nvGrpSpPr>
        <p:cNvPr id="1" name="Shape 2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t="11796" b="11803"/>
          <a:stretch/>
        </p:blipFill>
        <p:spPr>
          <a:xfrm>
            <a:off x="0" y="487825"/>
            <a:ext cx="9144000" cy="4655672"/>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43650" y="532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pic>
        <p:nvPicPr>
          <p:cNvPr id="205" name="Google Shape;205;p24"/>
          <p:cNvPicPr preferRelativeResize="0"/>
          <p:nvPr/>
        </p:nvPicPr>
        <p:blipFill>
          <a:blip r:embed="rId4">
            <a:alphaModFix/>
          </a:blip>
          <a:stretch>
            <a:fillRect/>
          </a:stretch>
        </p:blipFill>
        <p:spPr>
          <a:xfrm>
            <a:off x="0" y="-61928"/>
            <a:ext cx="9143997" cy="5357829"/>
          </a:xfrm>
          <a:prstGeom prst="rect">
            <a:avLst/>
          </a:prstGeom>
          <a:noFill/>
          <a:ln>
            <a:noFill/>
          </a:ln>
        </p:spPr>
      </p:pic>
      <p:sp>
        <p:nvSpPr>
          <p:cNvPr id="206" name="Google Shape;206;p24"/>
          <p:cNvSpPr txBox="1">
            <a:spLocks noGrp="1"/>
          </p:cNvSpPr>
          <p:nvPr>
            <p:ph type="ctrTitle"/>
          </p:nvPr>
        </p:nvSpPr>
        <p:spPr>
          <a:xfrm>
            <a:off x="119850" y="27050"/>
            <a:ext cx="7688100" cy="1664700"/>
          </a:xfrm>
          <a:prstGeom prst="rect">
            <a:avLst/>
          </a:prstGeom>
          <a:effectLst>
            <a:outerShdw blurRad="42863" dist="28575" dir="5400000" algn="bl" rotWithShape="0">
              <a:srgbClr val="000000">
                <a:alpha val="49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accent5"/>
                </a:solidFill>
              </a:rPr>
              <a:t>Ford GoBike</a:t>
            </a:r>
            <a:endParaRPr sz="4800">
              <a:solidFill>
                <a:schemeClr val="accent5"/>
              </a:solidFill>
            </a:endParaRPr>
          </a:p>
          <a:p>
            <a:pPr marL="0" lvl="0" indent="0" algn="l" rtl="0">
              <a:spcBef>
                <a:spcPts val="0"/>
              </a:spcBef>
              <a:spcAft>
                <a:spcPts val="0"/>
              </a:spcAft>
              <a:buNone/>
            </a:pPr>
            <a:r>
              <a:rPr lang="en-GB" sz="3000"/>
              <a:t>Data Research Project</a:t>
            </a:r>
            <a:endParaRPr sz="3000"/>
          </a:p>
        </p:txBody>
      </p:sp>
      <p:sp>
        <p:nvSpPr>
          <p:cNvPr id="207" name="Google Shape;207;p24"/>
          <p:cNvSpPr txBox="1">
            <a:spLocks noGrp="1"/>
          </p:cNvSpPr>
          <p:nvPr>
            <p:ph type="subTitle" idx="1"/>
          </p:nvPr>
        </p:nvSpPr>
        <p:spPr>
          <a:xfrm>
            <a:off x="6672225" y="78200"/>
            <a:ext cx="2350800" cy="10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b="1">
                <a:solidFill>
                  <a:schemeClr val="accent5"/>
                </a:solidFill>
              </a:rPr>
              <a:t>Presenters</a:t>
            </a:r>
            <a:endParaRPr sz="1000" b="1">
              <a:solidFill>
                <a:schemeClr val="accent5"/>
              </a:solidFill>
            </a:endParaRPr>
          </a:p>
          <a:p>
            <a:pPr marL="0" lvl="0" indent="0" algn="r" rtl="0">
              <a:spcBef>
                <a:spcPts val="0"/>
              </a:spcBef>
              <a:spcAft>
                <a:spcPts val="0"/>
              </a:spcAft>
              <a:buNone/>
            </a:pPr>
            <a:r>
              <a:rPr lang="en-GB" sz="1400" b="1">
                <a:solidFill>
                  <a:schemeClr val="accent5"/>
                </a:solidFill>
              </a:rPr>
              <a:t>Shantanu Godbole</a:t>
            </a:r>
            <a:endParaRPr sz="1400" b="1">
              <a:solidFill>
                <a:schemeClr val="accent5"/>
              </a:solidFill>
            </a:endParaRPr>
          </a:p>
          <a:p>
            <a:pPr marL="0" lvl="0" indent="0" algn="r" rtl="0">
              <a:spcBef>
                <a:spcPts val="0"/>
              </a:spcBef>
              <a:spcAft>
                <a:spcPts val="0"/>
              </a:spcAft>
              <a:buNone/>
            </a:pPr>
            <a:r>
              <a:rPr lang="en-GB" sz="1400" b="1">
                <a:solidFill>
                  <a:schemeClr val="accent5"/>
                </a:solidFill>
              </a:rPr>
              <a:t>Alec Lepe</a:t>
            </a:r>
            <a:endParaRPr sz="1400" b="1">
              <a:solidFill>
                <a:schemeClr val="accent5"/>
              </a:solidFill>
            </a:endParaRPr>
          </a:p>
          <a:p>
            <a:pPr marL="0" lvl="0" indent="0" algn="r" rtl="0">
              <a:spcBef>
                <a:spcPts val="0"/>
              </a:spcBef>
              <a:spcAft>
                <a:spcPts val="0"/>
              </a:spcAft>
              <a:buNone/>
            </a:pPr>
            <a:r>
              <a:rPr lang="en-GB" sz="1400" b="1">
                <a:solidFill>
                  <a:schemeClr val="accent5"/>
                </a:solidFill>
              </a:rPr>
              <a:t>Chad Madding</a:t>
            </a:r>
            <a:endParaRPr sz="1400" b="1">
              <a:solidFill>
                <a:schemeClr val="accent5"/>
              </a:solidFill>
            </a:endParaRPr>
          </a:p>
        </p:txBody>
      </p:sp>
      <p:pic>
        <p:nvPicPr>
          <p:cNvPr id="208" name="Google Shape;208;p24"/>
          <p:cNvPicPr preferRelativeResize="0"/>
          <p:nvPr/>
        </p:nvPicPr>
        <p:blipFill rotWithShape="1">
          <a:blip r:embed="rId5">
            <a:alphaModFix/>
          </a:blip>
          <a:srcRect t="33417" b="33414"/>
          <a:stretch/>
        </p:blipFill>
        <p:spPr>
          <a:xfrm>
            <a:off x="0" y="3988070"/>
            <a:ext cx="9144000" cy="13268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 means Clustering on Duration vs Station ID </a:t>
            </a:r>
            <a:endParaRPr/>
          </a:p>
        </p:txBody>
      </p:sp>
      <p:sp>
        <p:nvSpPr>
          <p:cNvPr id="284" name="Google Shape;284;p33"/>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85" name="Google Shape;285;p33"/>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86" name="Google Shape;286;p33"/>
          <p:cNvSpPr txBox="1">
            <a:spLocks noGrp="1"/>
          </p:cNvSpPr>
          <p:nvPr>
            <p:ph type="body" idx="1"/>
          </p:nvPr>
        </p:nvSpPr>
        <p:spPr>
          <a:xfrm>
            <a:off x="4011700" y="1928075"/>
            <a:ext cx="4734600" cy="2807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sz="1400"/>
              <a:t>Cluster Centers the 3rd Cluster which is around Station ID 138, tends to have a longer bike rentals.</a:t>
            </a:r>
            <a:endParaRPr sz="1400"/>
          </a:p>
          <a:p>
            <a:pPr marL="457200" lvl="0" indent="-317500" algn="l" rtl="0">
              <a:lnSpc>
                <a:spcPct val="150000"/>
              </a:lnSpc>
              <a:spcBef>
                <a:spcPts val="0"/>
              </a:spcBef>
              <a:spcAft>
                <a:spcPts val="0"/>
              </a:spcAft>
              <a:buSzPts val="1400"/>
              <a:buChar char="●"/>
            </a:pPr>
            <a:r>
              <a:rPr lang="en-GB" sz="1400"/>
              <a:t>This location is around: Jersey St at Church St in SF</a:t>
            </a:r>
            <a:endParaRPr sz="14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pic>
        <p:nvPicPr>
          <p:cNvPr id="287" name="Google Shape;287;p33"/>
          <p:cNvPicPr preferRelativeResize="0"/>
          <p:nvPr/>
        </p:nvPicPr>
        <p:blipFill>
          <a:blip r:embed="rId3">
            <a:alphaModFix/>
          </a:blip>
          <a:stretch>
            <a:fillRect/>
          </a:stretch>
        </p:blipFill>
        <p:spPr>
          <a:xfrm>
            <a:off x="670125" y="1853850"/>
            <a:ext cx="3110337" cy="302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Clustering on Duration vs Station ID and Age</a:t>
            </a:r>
            <a:endParaRPr/>
          </a:p>
        </p:txBody>
      </p:sp>
      <p:sp>
        <p:nvSpPr>
          <p:cNvPr id="293" name="Google Shape;293;p34"/>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94" name="Google Shape;294;p34"/>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95" name="Google Shape;295;p34"/>
          <p:cNvSpPr txBox="1">
            <a:spLocks noGrp="1"/>
          </p:cNvSpPr>
          <p:nvPr>
            <p:ph type="body" idx="1"/>
          </p:nvPr>
        </p:nvSpPr>
        <p:spPr>
          <a:xfrm>
            <a:off x="4303050" y="1928075"/>
            <a:ext cx="4443000" cy="280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Cluster Centers the 3rd Cluster which is around Station ID 138, tends to have a longer bike rentals.</a:t>
            </a:r>
            <a:endParaRPr sz="1400"/>
          </a:p>
          <a:p>
            <a:pPr marL="457200" lvl="0" indent="-317500" algn="l" rtl="0">
              <a:spcBef>
                <a:spcPts val="0"/>
              </a:spcBef>
              <a:spcAft>
                <a:spcPts val="0"/>
              </a:spcAft>
              <a:buSzPts val="1400"/>
              <a:buChar char="●"/>
            </a:pPr>
            <a:r>
              <a:rPr lang="en-GB" sz="1400"/>
              <a:t>This location is around: Jersey St at Church St in SF</a:t>
            </a:r>
            <a:endParaRPr sz="1100"/>
          </a:p>
          <a:p>
            <a:pPr marL="457200" lvl="0" indent="-317500" algn="l" rtl="0">
              <a:spcBef>
                <a:spcPts val="0"/>
              </a:spcBef>
              <a:spcAft>
                <a:spcPts val="0"/>
              </a:spcAft>
              <a:buSzPts val="1400"/>
              <a:buChar char="●"/>
            </a:pPr>
            <a:r>
              <a:rPr lang="en-GB" sz="1400"/>
              <a:t>Age vs Duration Clustering suggested that the bike rental duration is maximum by the renters around age 32 and then the duration decreases with increase in the Age</a:t>
            </a:r>
            <a:endParaRPr sz="1100"/>
          </a:p>
        </p:txBody>
      </p:sp>
      <p:pic>
        <p:nvPicPr>
          <p:cNvPr id="296" name="Google Shape;296;p34"/>
          <p:cNvPicPr preferRelativeResize="0"/>
          <p:nvPr/>
        </p:nvPicPr>
        <p:blipFill>
          <a:blip r:embed="rId3">
            <a:alphaModFix/>
          </a:blip>
          <a:stretch>
            <a:fillRect/>
          </a:stretch>
        </p:blipFill>
        <p:spPr>
          <a:xfrm>
            <a:off x="670125" y="1853850"/>
            <a:ext cx="3110337" cy="302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Clustering on Temperature and Precipitation </a:t>
            </a:r>
            <a:endParaRPr/>
          </a:p>
        </p:txBody>
      </p:sp>
      <p:sp>
        <p:nvSpPr>
          <p:cNvPr id="302" name="Google Shape;302;p35"/>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303" name="Google Shape;303;p35"/>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pic>
        <p:nvPicPr>
          <p:cNvPr id="304" name="Google Shape;304;p35"/>
          <p:cNvPicPr preferRelativeResize="0"/>
          <p:nvPr/>
        </p:nvPicPr>
        <p:blipFill>
          <a:blip r:embed="rId3">
            <a:alphaModFix/>
          </a:blip>
          <a:stretch>
            <a:fillRect/>
          </a:stretch>
        </p:blipFill>
        <p:spPr>
          <a:xfrm>
            <a:off x="331700" y="2432325"/>
            <a:ext cx="4070150" cy="593275"/>
          </a:xfrm>
          <a:prstGeom prst="rect">
            <a:avLst/>
          </a:prstGeom>
          <a:noFill/>
          <a:ln>
            <a:noFill/>
          </a:ln>
        </p:spPr>
      </p:pic>
      <p:sp>
        <p:nvSpPr>
          <p:cNvPr id="305" name="Google Shape;305;p35"/>
          <p:cNvSpPr txBox="1">
            <a:spLocks noGrp="1"/>
          </p:cNvSpPr>
          <p:nvPr>
            <p:ph type="body" idx="1"/>
          </p:nvPr>
        </p:nvSpPr>
        <p:spPr>
          <a:xfrm>
            <a:off x="4572000" y="1928075"/>
            <a:ext cx="4174200" cy="280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In Several Combinations of Clustering, temperature did not vary much! (Does California weather vary at all!!!!?????) </a:t>
            </a:r>
            <a:endParaRPr sz="1400"/>
          </a:p>
          <a:p>
            <a:pPr marL="45720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GB" sz="1400"/>
              <a:t>However Rental Duration was high when there was no precipitation! </a:t>
            </a:r>
            <a:endParaRPr sz="1400"/>
          </a:p>
        </p:txBody>
      </p:sp>
      <p:sp>
        <p:nvSpPr>
          <p:cNvPr id="306" name="Google Shape;306;p35"/>
          <p:cNvSpPr txBox="1">
            <a:spLocks noGrp="1"/>
          </p:cNvSpPr>
          <p:nvPr>
            <p:ph type="body" idx="1"/>
          </p:nvPr>
        </p:nvSpPr>
        <p:spPr>
          <a:xfrm>
            <a:off x="331700" y="3025600"/>
            <a:ext cx="4174200" cy="11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Cluster Means: Duration - Temperature - Precipitation </a:t>
            </a:r>
            <a:endParaRPr sz="1200"/>
          </a:p>
          <a:p>
            <a:pPr marL="0" lvl="0" indent="0" algn="l" rtl="0">
              <a:spcBef>
                <a:spcPts val="1600"/>
              </a:spcBef>
              <a:spcAft>
                <a:spcPts val="1600"/>
              </a:spcAft>
              <a:buNone/>
            </a:pP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Principal Components Analysis With SAS</a:t>
            </a:r>
            <a:endParaRPr sz="18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Issues</a:t>
            </a:r>
            <a:endParaRPr/>
          </a:p>
          <a:p>
            <a:pPr marL="0" lvl="0" indent="0" algn="l" rtl="0">
              <a:spcBef>
                <a:spcPts val="0"/>
              </a:spcBef>
              <a:spcAft>
                <a:spcPts val="0"/>
              </a:spcAft>
              <a:buNone/>
            </a:pPr>
            <a:r>
              <a:rPr lang="en-GB" sz="2400" b="0"/>
              <a:t>Handling the High &amp; Lows</a:t>
            </a:r>
            <a:endParaRPr sz="2400" b="0"/>
          </a:p>
        </p:txBody>
      </p:sp>
      <p:sp>
        <p:nvSpPr>
          <p:cNvPr id="317" name="Google Shape;317;p37"/>
          <p:cNvSpPr txBox="1">
            <a:spLocks noGrp="1"/>
          </p:cNvSpPr>
          <p:nvPr>
            <p:ph type="body" idx="1"/>
          </p:nvPr>
        </p:nvSpPr>
        <p:spPr>
          <a:xfrm>
            <a:off x="721225" y="2281725"/>
            <a:ext cx="3893400" cy="25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rPr>
              <a:t>Weather Variables:</a:t>
            </a:r>
            <a:br>
              <a:rPr lang="en-GB" sz="1100"/>
            </a:br>
            <a:r>
              <a:rPr lang="en-GB" sz="1100"/>
              <a:t>Four of the weather variables showed to have high correlations of 0.8 and above. Meaning the cities are so close the weather data is measuring the same thing. We averaged Oakland and San Francisco’s temperature, dewpoint, relative humidity and perception, ended up with four new variables for the weather data. (AvgTemp, AvgDewpoint, AvgRH and AvgPrecip).</a:t>
            </a:r>
            <a:endParaRPr sz="1100"/>
          </a:p>
          <a:p>
            <a:pPr marL="0" lvl="0" indent="0" algn="l" rtl="0">
              <a:spcBef>
                <a:spcPts val="1600"/>
              </a:spcBef>
              <a:spcAft>
                <a:spcPts val="0"/>
              </a:spcAft>
              <a:buNone/>
            </a:pPr>
            <a:r>
              <a:rPr lang="en-GB" sz="1100" b="1">
                <a:solidFill>
                  <a:schemeClr val="dk2"/>
                </a:solidFill>
              </a:rPr>
              <a:t>Data Variables:</a:t>
            </a:r>
            <a:endParaRPr sz="1100" b="1">
              <a:solidFill>
                <a:schemeClr val="dk2"/>
              </a:solidFill>
            </a:endParaRPr>
          </a:p>
          <a:p>
            <a:pPr marL="0" lvl="0" indent="0" algn="l" rtl="0">
              <a:spcBef>
                <a:spcPts val="0"/>
              </a:spcBef>
              <a:spcAft>
                <a:spcPts val="1600"/>
              </a:spcAft>
              <a:buNone/>
            </a:pPr>
            <a:r>
              <a:rPr lang="en-GB" sz="1100"/>
              <a:t>There were also two date variables that had high correlation as well. For the date variable we dropped the StartYear because the same information was in the StartDate variable.</a:t>
            </a:r>
            <a:endParaRPr sz="1100"/>
          </a:p>
        </p:txBody>
      </p:sp>
      <p:pic>
        <p:nvPicPr>
          <p:cNvPr id="318" name="Google Shape;318;p37"/>
          <p:cNvPicPr preferRelativeResize="0"/>
          <p:nvPr/>
        </p:nvPicPr>
        <p:blipFill rotWithShape="1">
          <a:blip r:embed="rId3">
            <a:alphaModFix/>
          </a:blip>
          <a:srcRect l="19803" r="19803"/>
          <a:stretch/>
        </p:blipFill>
        <p:spPr>
          <a:xfrm>
            <a:off x="5146750" y="1184600"/>
            <a:ext cx="1973633" cy="3262601"/>
          </a:xfrm>
          <a:prstGeom prst="rect">
            <a:avLst/>
          </a:prstGeom>
          <a:noFill/>
          <a:ln>
            <a:noFill/>
          </a:ln>
        </p:spPr>
      </p:pic>
      <p:pic>
        <p:nvPicPr>
          <p:cNvPr id="319" name="Google Shape;319;p37"/>
          <p:cNvPicPr preferRelativeResize="0"/>
          <p:nvPr/>
        </p:nvPicPr>
        <p:blipFill rotWithShape="1">
          <a:blip r:embed="rId4">
            <a:alphaModFix/>
          </a:blip>
          <a:srcRect l="19705" r="19699"/>
          <a:stretch/>
        </p:blipFill>
        <p:spPr>
          <a:xfrm>
            <a:off x="7170362" y="1184600"/>
            <a:ext cx="1973638" cy="32625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Issues</a:t>
            </a:r>
            <a:endParaRPr/>
          </a:p>
          <a:p>
            <a:pPr marL="0" lvl="0" indent="0" algn="l" rtl="0">
              <a:spcBef>
                <a:spcPts val="0"/>
              </a:spcBef>
              <a:spcAft>
                <a:spcPts val="0"/>
              </a:spcAft>
              <a:buNone/>
            </a:pPr>
            <a:r>
              <a:rPr lang="en-GB" sz="2400" b="0"/>
              <a:t>Handling the High &amp; Lows</a:t>
            </a:r>
            <a:endParaRPr sz="2400" b="0"/>
          </a:p>
        </p:txBody>
      </p:sp>
      <p:sp>
        <p:nvSpPr>
          <p:cNvPr id="325" name="Google Shape;325;p38"/>
          <p:cNvSpPr txBox="1">
            <a:spLocks noGrp="1"/>
          </p:cNvSpPr>
          <p:nvPr>
            <p:ph type="body" idx="1"/>
          </p:nvPr>
        </p:nvSpPr>
        <p:spPr>
          <a:xfrm>
            <a:off x="721225" y="2281725"/>
            <a:ext cx="3893400" cy="25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rPr>
              <a:t>Categorical Variables:</a:t>
            </a:r>
            <a:br>
              <a:rPr lang="en-GB" sz="1100"/>
            </a:br>
            <a:r>
              <a:rPr lang="en-GB" sz="1100"/>
              <a:t>There were six categorical variables that had almost no correlation at all, below .1. Because this could cause one or more of them to make its own principal component and with such low correlation this would not be useful they were removed from the PCA.</a:t>
            </a:r>
            <a:endParaRPr sz="1100"/>
          </a:p>
          <a:p>
            <a:pPr marL="0" lvl="0" indent="0" algn="l" rtl="0">
              <a:spcBef>
                <a:spcPts val="1600"/>
              </a:spcBef>
              <a:spcAft>
                <a:spcPts val="1600"/>
              </a:spcAft>
              <a:buNone/>
            </a:pPr>
            <a:r>
              <a:rPr lang="en-GB" sz="1100" b="1">
                <a:solidFill>
                  <a:schemeClr val="dk2"/>
                </a:solidFill>
              </a:rPr>
              <a:t>Results:</a:t>
            </a:r>
            <a:br>
              <a:rPr lang="en-GB" sz="1100" b="1"/>
            </a:br>
            <a:r>
              <a:rPr lang="en-GB" sz="1100"/>
              <a:t>After adjusting for the major correlation problems, we ended up with 15 variables out of the original 24 to use in the PCA.</a:t>
            </a:r>
            <a:endParaRPr sz="1100"/>
          </a:p>
        </p:txBody>
      </p:sp>
      <p:pic>
        <p:nvPicPr>
          <p:cNvPr id="326" name="Google Shape;326;p38"/>
          <p:cNvPicPr preferRelativeResize="0"/>
          <p:nvPr/>
        </p:nvPicPr>
        <p:blipFill rotWithShape="1">
          <a:blip r:embed="rId3">
            <a:alphaModFix/>
          </a:blip>
          <a:srcRect l="19803" r="19803"/>
          <a:stretch/>
        </p:blipFill>
        <p:spPr>
          <a:xfrm>
            <a:off x="5146750" y="1184600"/>
            <a:ext cx="1973633" cy="3262601"/>
          </a:xfrm>
          <a:prstGeom prst="rect">
            <a:avLst/>
          </a:prstGeom>
          <a:noFill/>
          <a:ln>
            <a:noFill/>
          </a:ln>
        </p:spPr>
      </p:pic>
      <p:pic>
        <p:nvPicPr>
          <p:cNvPr id="327" name="Google Shape;327;p38"/>
          <p:cNvPicPr preferRelativeResize="0"/>
          <p:nvPr/>
        </p:nvPicPr>
        <p:blipFill rotWithShape="1">
          <a:blip r:embed="rId4">
            <a:alphaModFix/>
          </a:blip>
          <a:srcRect l="19705" r="19699"/>
          <a:stretch/>
        </p:blipFill>
        <p:spPr>
          <a:xfrm>
            <a:off x="7170362" y="1184600"/>
            <a:ext cx="1973638" cy="32625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Factors To Keep</a:t>
            </a:r>
            <a:endParaRPr/>
          </a:p>
        </p:txBody>
      </p:sp>
      <p:sp>
        <p:nvSpPr>
          <p:cNvPr id="333" name="Google Shape;333;p39"/>
          <p:cNvSpPr txBox="1">
            <a:spLocks noGrp="1"/>
          </p:cNvSpPr>
          <p:nvPr>
            <p:ph type="body" idx="1"/>
          </p:nvPr>
        </p:nvSpPr>
        <p:spPr>
          <a:xfrm>
            <a:off x="721225" y="1965150"/>
            <a:ext cx="3636600" cy="30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After averaging the weather data and removing the data variables that did not fit the correlation we ended up with 15 variables.</a:t>
            </a:r>
            <a:endParaRPr sz="1100"/>
          </a:p>
          <a:p>
            <a:pPr marL="0" lvl="0" indent="0" algn="l" rtl="0">
              <a:spcBef>
                <a:spcPts val="1600"/>
              </a:spcBef>
              <a:spcAft>
                <a:spcPts val="0"/>
              </a:spcAft>
              <a:buNone/>
            </a:pPr>
            <a:r>
              <a:rPr lang="en-GB" sz="1100"/>
              <a:t>Using the standard MINEIGEN option in SAS which follows Kaiser’s proposed dropping factors whose eigenvalues are less than one, resulted in 6 factors that only accounted for 67% of the variance.</a:t>
            </a:r>
            <a:endParaRPr sz="1100"/>
          </a:p>
          <a:p>
            <a:pPr marL="0" lvl="0" indent="0" algn="l" rtl="0">
              <a:spcBef>
                <a:spcPts val="1600"/>
              </a:spcBef>
              <a:spcAft>
                <a:spcPts val="0"/>
              </a:spcAft>
              <a:buNone/>
            </a:pPr>
            <a:r>
              <a:rPr lang="en-GB" sz="1000"/>
              <a:t>We wanted to account for around 80% of the variance.</a:t>
            </a:r>
            <a:endParaRPr sz="1000"/>
          </a:p>
          <a:p>
            <a:pPr marL="0" lvl="0" indent="0" algn="l" rtl="0">
              <a:spcBef>
                <a:spcPts val="1600"/>
              </a:spcBef>
              <a:spcAft>
                <a:spcPts val="0"/>
              </a:spcAft>
              <a:buNone/>
            </a:pPr>
            <a:r>
              <a:rPr lang="en-GB" sz="1000"/>
              <a:t>This gave us 8 factors to keep.</a:t>
            </a:r>
            <a:endParaRPr sz="1000"/>
          </a:p>
          <a:p>
            <a:pPr marL="0" lvl="0" indent="0" algn="l" rtl="0">
              <a:spcBef>
                <a:spcPts val="1600"/>
              </a:spcBef>
              <a:spcAft>
                <a:spcPts val="1600"/>
              </a:spcAft>
              <a:buNone/>
            </a:pPr>
            <a:r>
              <a:rPr lang="en-GB" sz="1000"/>
              <a:t>The scree plot would be a good way to check if 8 factors will be enough.</a:t>
            </a:r>
            <a:endParaRPr sz="1000"/>
          </a:p>
        </p:txBody>
      </p:sp>
      <p:pic>
        <p:nvPicPr>
          <p:cNvPr id="334" name="Google Shape;334;p39"/>
          <p:cNvPicPr preferRelativeResize="0"/>
          <p:nvPr/>
        </p:nvPicPr>
        <p:blipFill>
          <a:blip r:embed="rId3">
            <a:alphaModFix/>
          </a:blip>
          <a:stretch>
            <a:fillRect/>
          </a:stretch>
        </p:blipFill>
        <p:spPr>
          <a:xfrm>
            <a:off x="5536450" y="605150"/>
            <a:ext cx="3083500" cy="423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Scree Plot</a:t>
            </a:r>
            <a:endParaRPr/>
          </a:p>
        </p:txBody>
      </p:sp>
      <p:sp>
        <p:nvSpPr>
          <p:cNvPr id="340" name="Google Shape;340;p40"/>
          <p:cNvSpPr txBox="1">
            <a:spLocks noGrp="1"/>
          </p:cNvSpPr>
          <p:nvPr>
            <p:ph type="body" idx="1"/>
          </p:nvPr>
        </p:nvSpPr>
        <p:spPr>
          <a:xfrm>
            <a:off x="721225" y="1965150"/>
            <a:ext cx="3636600" cy="145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In addressing how many factors should be kept. The scree plot shows that the first eight factors are indeed the largest. The cumulative percentages show that the first eight factors account for 79% of the variation. We felt that eight factors would adequately approximate these data.</a:t>
            </a:r>
            <a:endParaRPr sz="1100"/>
          </a:p>
        </p:txBody>
      </p:sp>
      <p:pic>
        <p:nvPicPr>
          <p:cNvPr id="341" name="Google Shape;341;p40"/>
          <p:cNvPicPr preferRelativeResize="0"/>
          <p:nvPr/>
        </p:nvPicPr>
        <p:blipFill rotWithShape="1">
          <a:blip r:embed="rId3">
            <a:alphaModFix/>
          </a:blip>
          <a:srcRect l="21822" r="21817"/>
          <a:stretch/>
        </p:blipFill>
        <p:spPr>
          <a:xfrm>
            <a:off x="5146750" y="1184600"/>
            <a:ext cx="1977667" cy="3262598"/>
          </a:xfrm>
          <a:prstGeom prst="rect">
            <a:avLst/>
          </a:prstGeom>
          <a:noFill/>
          <a:ln>
            <a:noFill/>
          </a:ln>
        </p:spPr>
      </p:pic>
      <p:pic>
        <p:nvPicPr>
          <p:cNvPr id="342" name="Google Shape;342;p40"/>
          <p:cNvPicPr preferRelativeResize="0"/>
          <p:nvPr/>
        </p:nvPicPr>
        <p:blipFill>
          <a:blip r:embed="rId4">
            <a:alphaModFix/>
          </a:blip>
          <a:stretch>
            <a:fillRect/>
          </a:stretch>
        </p:blipFill>
        <p:spPr>
          <a:xfrm>
            <a:off x="5036475" y="529250"/>
            <a:ext cx="3785500" cy="455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1"/>
          <p:cNvSpPr txBox="1">
            <a:spLocks noGrp="1"/>
          </p:cNvSpPr>
          <p:nvPr>
            <p:ph type="title"/>
          </p:nvPr>
        </p:nvSpPr>
        <p:spPr>
          <a:xfrm>
            <a:off x="730000" y="556650"/>
            <a:ext cx="43689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Interpretation of Factors</a:t>
            </a:r>
            <a:endParaRPr/>
          </a:p>
        </p:txBody>
      </p:sp>
      <p:pic>
        <p:nvPicPr>
          <p:cNvPr id="348" name="Google Shape;348;p41"/>
          <p:cNvPicPr preferRelativeResize="0"/>
          <p:nvPr/>
        </p:nvPicPr>
        <p:blipFill>
          <a:blip r:embed="rId3">
            <a:alphaModFix/>
          </a:blip>
          <a:stretch>
            <a:fillRect/>
          </a:stretch>
        </p:blipFill>
        <p:spPr>
          <a:xfrm>
            <a:off x="1280300" y="1355550"/>
            <a:ext cx="6823499" cy="366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Interpretation of Factors</a:t>
            </a:r>
            <a:endParaRPr sz="1000"/>
          </a:p>
        </p:txBody>
      </p:sp>
      <p:pic>
        <p:nvPicPr>
          <p:cNvPr id="354" name="Google Shape;354;p42"/>
          <p:cNvPicPr preferRelativeResize="0"/>
          <p:nvPr/>
        </p:nvPicPr>
        <p:blipFill rotWithShape="1">
          <a:blip r:embed="rId3">
            <a:alphaModFix/>
          </a:blip>
          <a:srcRect t="7933" b="7933"/>
          <a:stretch/>
        </p:blipFill>
        <p:spPr>
          <a:xfrm>
            <a:off x="830400" y="2091180"/>
            <a:ext cx="2501200" cy="1267837"/>
          </a:xfrm>
          <a:prstGeom prst="rect">
            <a:avLst/>
          </a:prstGeom>
          <a:noFill/>
          <a:ln>
            <a:noFill/>
          </a:ln>
        </p:spPr>
      </p:pic>
      <p:sp>
        <p:nvSpPr>
          <p:cNvPr id="355" name="Google Shape;355;p42"/>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434343"/>
                </a:solidFill>
                <a:latin typeface="Lato"/>
                <a:ea typeface="Lato"/>
                <a:cs typeface="Lato"/>
                <a:sym typeface="Lato"/>
              </a:rPr>
              <a:t>01</a:t>
            </a:r>
            <a:r>
              <a:rPr lang="en-GB" sz="3000" b="1">
                <a:solidFill>
                  <a:srgbClr val="FFFFFF"/>
                </a:solidFill>
                <a:latin typeface="Lato"/>
                <a:ea typeface="Lato"/>
                <a:cs typeface="Lato"/>
                <a:sym typeface="Lato"/>
              </a:rPr>
              <a:t> </a:t>
            </a:r>
            <a:endParaRPr sz="3000" b="1">
              <a:solidFill>
                <a:srgbClr val="FFFFFF"/>
              </a:solidFill>
              <a:latin typeface="Raleway"/>
              <a:ea typeface="Raleway"/>
              <a:cs typeface="Raleway"/>
              <a:sym typeface="Raleway"/>
            </a:endParaRPr>
          </a:p>
        </p:txBody>
      </p:sp>
      <p:grpSp>
        <p:nvGrpSpPr>
          <p:cNvPr id="356" name="Google Shape;356;p42"/>
          <p:cNvGrpSpPr/>
          <p:nvPr/>
        </p:nvGrpSpPr>
        <p:grpSpPr>
          <a:xfrm>
            <a:off x="830400" y="3274596"/>
            <a:ext cx="2501700" cy="1353953"/>
            <a:chOff x="830400" y="3274596"/>
            <a:chExt cx="2501700" cy="1353953"/>
          </a:xfrm>
        </p:grpSpPr>
        <p:sp>
          <p:nvSpPr>
            <p:cNvPr id="357" name="Google Shape;357;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42"/>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One</a:t>
            </a:r>
            <a:endParaRPr sz="1000"/>
          </a:p>
        </p:txBody>
      </p:sp>
      <p:sp>
        <p:nvSpPr>
          <p:cNvPr id="360" name="Google Shape;360;p42"/>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Factor one is a grouping of wind and temperature variables. It contains significant weights in eight variables but the two on wind speed are the largest.</a:t>
            </a:r>
            <a:endParaRPr sz="800" dirty="0"/>
          </a:p>
        </p:txBody>
      </p:sp>
      <p:pic>
        <p:nvPicPr>
          <p:cNvPr id="361" name="Google Shape;361;p42"/>
          <p:cNvPicPr preferRelativeResize="0"/>
          <p:nvPr/>
        </p:nvPicPr>
        <p:blipFill rotWithShape="1">
          <a:blip r:embed="rId4">
            <a:alphaModFix/>
          </a:blip>
          <a:srcRect l="283" r="26925"/>
          <a:stretch/>
        </p:blipFill>
        <p:spPr>
          <a:xfrm>
            <a:off x="3332867" y="3359013"/>
            <a:ext cx="2501198" cy="1267831"/>
          </a:xfrm>
          <a:prstGeom prst="rect">
            <a:avLst/>
          </a:prstGeom>
          <a:noFill/>
          <a:ln>
            <a:noFill/>
          </a:ln>
        </p:spPr>
      </p:pic>
      <p:sp>
        <p:nvSpPr>
          <p:cNvPr id="362" name="Google Shape;362;p42"/>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363" name="Google Shape;363;p42"/>
          <p:cNvGrpSpPr/>
          <p:nvPr/>
        </p:nvGrpSpPr>
        <p:grpSpPr>
          <a:xfrm rot="10800000" flipH="1">
            <a:off x="3332867" y="2091171"/>
            <a:ext cx="2501700" cy="1353953"/>
            <a:chOff x="830400" y="3274596"/>
            <a:chExt cx="2501700" cy="1353953"/>
          </a:xfrm>
        </p:grpSpPr>
        <p:sp>
          <p:nvSpPr>
            <p:cNvPr id="364" name="Google Shape;364;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2"/>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Two</a:t>
            </a:r>
            <a:endParaRPr sz="1000"/>
          </a:p>
        </p:txBody>
      </p:sp>
      <p:sp>
        <p:nvSpPr>
          <p:cNvPr id="367" name="Google Shape;367;p42"/>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Factor two appears to focus mostly on sky cover with relative humidity and the dew point also having some weight as well.</a:t>
            </a:r>
            <a:endParaRPr sz="800" dirty="0"/>
          </a:p>
        </p:txBody>
      </p:sp>
      <p:pic>
        <p:nvPicPr>
          <p:cNvPr id="368" name="Google Shape;368;p42"/>
          <p:cNvPicPr preferRelativeResize="0"/>
          <p:nvPr/>
        </p:nvPicPr>
        <p:blipFill rotWithShape="1">
          <a:blip r:embed="rId5">
            <a:alphaModFix/>
          </a:blip>
          <a:srcRect l="602" r="602"/>
          <a:stretch/>
        </p:blipFill>
        <p:spPr>
          <a:xfrm>
            <a:off x="5832591" y="2091175"/>
            <a:ext cx="2501199" cy="1267840"/>
          </a:xfrm>
          <a:prstGeom prst="rect">
            <a:avLst/>
          </a:prstGeom>
          <a:noFill/>
          <a:ln>
            <a:noFill/>
          </a:ln>
        </p:spPr>
      </p:pic>
      <p:sp>
        <p:nvSpPr>
          <p:cNvPr id="369" name="Google Shape;369;p42"/>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370" name="Google Shape;370;p42"/>
          <p:cNvGrpSpPr/>
          <p:nvPr/>
        </p:nvGrpSpPr>
        <p:grpSpPr>
          <a:xfrm>
            <a:off x="5832591" y="3274596"/>
            <a:ext cx="2501700" cy="1353953"/>
            <a:chOff x="830400" y="3274596"/>
            <a:chExt cx="2501700" cy="1353953"/>
          </a:xfrm>
        </p:grpSpPr>
        <p:sp>
          <p:nvSpPr>
            <p:cNvPr id="371" name="Google Shape;371;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2"/>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Three</a:t>
            </a:r>
            <a:endParaRPr sz="1000"/>
          </a:p>
        </p:txBody>
      </p:sp>
      <p:sp>
        <p:nvSpPr>
          <p:cNvPr id="374" name="Google Shape;374;p42"/>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three shows a contrast of Starting Date and Average Dewpoint.</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Team</a:t>
            </a:r>
            <a:endParaRPr b="0"/>
          </a:p>
        </p:txBody>
      </p:sp>
      <p:pic>
        <p:nvPicPr>
          <p:cNvPr id="214" name="Google Shape;214;p25"/>
          <p:cNvPicPr preferRelativeResize="0"/>
          <p:nvPr/>
        </p:nvPicPr>
        <p:blipFill rotWithShape="1">
          <a:blip r:embed="rId3">
            <a:alphaModFix/>
          </a:blip>
          <a:srcRect l="-11070" t="-13934" r="-9265" b="-84557"/>
          <a:stretch/>
        </p:blipFill>
        <p:spPr>
          <a:xfrm>
            <a:off x="3123150" y="1260800"/>
            <a:ext cx="1978072" cy="3262599"/>
          </a:xfrm>
          <a:prstGeom prst="rect">
            <a:avLst/>
          </a:prstGeom>
          <a:noFill/>
          <a:ln>
            <a:noFill/>
          </a:ln>
        </p:spPr>
      </p:pic>
      <p:sp>
        <p:nvSpPr>
          <p:cNvPr id="215" name="Google Shape;215;p25"/>
          <p:cNvSpPr txBox="1"/>
          <p:nvPr/>
        </p:nvSpPr>
        <p:spPr>
          <a:xfrm>
            <a:off x="3202801" y="3960775"/>
            <a:ext cx="17595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Shantanu Godbole</a:t>
            </a:r>
            <a:endParaRPr/>
          </a:p>
        </p:txBody>
      </p:sp>
      <p:pic>
        <p:nvPicPr>
          <p:cNvPr id="216" name="Google Shape;216;p25"/>
          <p:cNvPicPr preferRelativeResize="0"/>
          <p:nvPr/>
        </p:nvPicPr>
        <p:blipFill rotWithShape="1">
          <a:blip r:embed="rId4">
            <a:alphaModFix/>
          </a:blip>
          <a:srcRect l="-6239" t="-9005" r="-10161" b="-83413"/>
          <a:stretch/>
        </p:blipFill>
        <p:spPr>
          <a:xfrm>
            <a:off x="5146775" y="1337000"/>
            <a:ext cx="1973625" cy="3262599"/>
          </a:xfrm>
          <a:prstGeom prst="rect">
            <a:avLst/>
          </a:prstGeom>
          <a:noFill/>
          <a:ln>
            <a:noFill/>
          </a:ln>
        </p:spPr>
      </p:pic>
      <p:sp>
        <p:nvSpPr>
          <p:cNvPr id="217" name="Google Shape;217;p25"/>
          <p:cNvSpPr txBox="1"/>
          <p:nvPr/>
        </p:nvSpPr>
        <p:spPr>
          <a:xfrm>
            <a:off x="54588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Alec Lepe</a:t>
            </a:r>
            <a:endParaRPr/>
          </a:p>
        </p:txBody>
      </p:sp>
      <p:pic>
        <p:nvPicPr>
          <p:cNvPr id="218" name="Google Shape;218;p25"/>
          <p:cNvPicPr preferRelativeResize="0"/>
          <p:nvPr/>
        </p:nvPicPr>
        <p:blipFill rotWithShape="1">
          <a:blip r:embed="rId5">
            <a:alphaModFix/>
          </a:blip>
          <a:srcRect l="-9729" t="-9445" r="-12341" b="-92371"/>
          <a:stretch/>
        </p:blipFill>
        <p:spPr>
          <a:xfrm>
            <a:off x="7094175" y="1413200"/>
            <a:ext cx="1973625" cy="3262599"/>
          </a:xfrm>
          <a:prstGeom prst="rect">
            <a:avLst/>
          </a:prstGeom>
          <a:noFill/>
          <a:ln>
            <a:noFill/>
          </a:ln>
        </p:spPr>
      </p:pic>
      <p:sp>
        <p:nvSpPr>
          <p:cNvPr id="219" name="Google Shape;219;p25"/>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Chad Madding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Interpretation of Factors</a:t>
            </a:r>
            <a:endParaRPr sz="1000"/>
          </a:p>
        </p:txBody>
      </p:sp>
      <p:pic>
        <p:nvPicPr>
          <p:cNvPr id="380" name="Google Shape;380;p43"/>
          <p:cNvPicPr preferRelativeResize="0"/>
          <p:nvPr/>
        </p:nvPicPr>
        <p:blipFill rotWithShape="1">
          <a:blip r:embed="rId3">
            <a:alphaModFix/>
          </a:blip>
          <a:srcRect t="39379" b="7383"/>
          <a:stretch/>
        </p:blipFill>
        <p:spPr>
          <a:xfrm>
            <a:off x="830400" y="2091180"/>
            <a:ext cx="2501199" cy="1267836"/>
          </a:xfrm>
          <a:prstGeom prst="rect">
            <a:avLst/>
          </a:prstGeom>
          <a:noFill/>
          <a:ln>
            <a:noFill/>
          </a:ln>
        </p:spPr>
      </p:pic>
      <p:sp>
        <p:nvSpPr>
          <p:cNvPr id="381" name="Google Shape;381;p43"/>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04 </a:t>
            </a:r>
            <a:endParaRPr sz="3000" b="1">
              <a:solidFill>
                <a:srgbClr val="FFFFFF"/>
              </a:solidFill>
              <a:latin typeface="Raleway"/>
              <a:ea typeface="Raleway"/>
              <a:cs typeface="Raleway"/>
              <a:sym typeface="Raleway"/>
            </a:endParaRPr>
          </a:p>
        </p:txBody>
      </p:sp>
      <p:grpSp>
        <p:nvGrpSpPr>
          <p:cNvPr id="382" name="Google Shape;382;p43"/>
          <p:cNvGrpSpPr/>
          <p:nvPr/>
        </p:nvGrpSpPr>
        <p:grpSpPr>
          <a:xfrm>
            <a:off x="830400" y="3274596"/>
            <a:ext cx="2501700" cy="1353953"/>
            <a:chOff x="830400" y="3274596"/>
            <a:chExt cx="2501700" cy="1353953"/>
          </a:xfrm>
        </p:grpSpPr>
        <p:sp>
          <p:nvSpPr>
            <p:cNvPr id="383" name="Google Shape;383;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43"/>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Four</a:t>
            </a:r>
            <a:endParaRPr sz="1000"/>
          </a:p>
        </p:txBody>
      </p:sp>
      <p:sp>
        <p:nvSpPr>
          <p:cNvPr id="386" name="Google Shape;386;p43"/>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four is pointing to a contrast between the average temperature and humidity and wind.</a:t>
            </a:r>
            <a:endParaRPr sz="800"/>
          </a:p>
        </p:txBody>
      </p:sp>
      <p:pic>
        <p:nvPicPr>
          <p:cNvPr id="387" name="Google Shape;387;p43"/>
          <p:cNvPicPr preferRelativeResize="0"/>
          <p:nvPr/>
        </p:nvPicPr>
        <p:blipFill rotWithShape="1">
          <a:blip r:embed="rId4">
            <a:alphaModFix/>
          </a:blip>
          <a:srcRect t="3236" b="38345"/>
          <a:stretch/>
        </p:blipFill>
        <p:spPr>
          <a:xfrm>
            <a:off x="3332867" y="3359013"/>
            <a:ext cx="2501197" cy="1267830"/>
          </a:xfrm>
          <a:prstGeom prst="rect">
            <a:avLst/>
          </a:prstGeom>
          <a:noFill/>
          <a:ln>
            <a:noFill/>
          </a:ln>
        </p:spPr>
      </p:pic>
      <p:sp>
        <p:nvSpPr>
          <p:cNvPr id="388" name="Google Shape;388;p43"/>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05 </a:t>
            </a:r>
            <a:endParaRPr sz="3000" b="1">
              <a:solidFill>
                <a:srgbClr val="FFFFFF"/>
              </a:solidFill>
              <a:latin typeface="Raleway"/>
              <a:ea typeface="Raleway"/>
              <a:cs typeface="Raleway"/>
              <a:sym typeface="Raleway"/>
            </a:endParaRPr>
          </a:p>
        </p:txBody>
      </p:sp>
      <p:grpSp>
        <p:nvGrpSpPr>
          <p:cNvPr id="389" name="Google Shape;389;p43"/>
          <p:cNvGrpSpPr/>
          <p:nvPr/>
        </p:nvGrpSpPr>
        <p:grpSpPr>
          <a:xfrm rot="10800000" flipH="1">
            <a:off x="3332867" y="2091171"/>
            <a:ext cx="2501700" cy="1353953"/>
            <a:chOff x="830400" y="3274596"/>
            <a:chExt cx="2501700" cy="1353953"/>
          </a:xfrm>
        </p:grpSpPr>
        <p:sp>
          <p:nvSpPr>
            <p:cNvPr id="390" name="Google Shape;390;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43"/>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Five</a:t>
            </a:r>
            <a:endParaRPr sz="1000"/>
          </a:p>
        </p:txBody>
      </p:sp>
      <p:sp>
        <p:nvSpPr>
          <p:cNvPr id="393" name="Google Shape;393;p43"/>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five appears to shows an association with the barometric pressure variables.</a:t>
            </a:r>
            <a:endParaRPr sz="800"/>
          </a:p>
        </p:txBody>
      </p:sp>
      <p:pic>
        <p:nvPicPr>
          <p:cNvPr id="394" name="Google Shape;394;p43"/>
          <p:cNvPicPr preferRelativeResize="0"/>
          <p:nvPr/>
        </p:nvPicPr>
        <p:blipFill rotWithShape="1">
          <a:blip r:embed="rId5">
            <a:alphaModFix/>
          </a:blip>
          <a:srcRect t="24615" b="24610"/>
          <a:stretch/>
        </p:blipFill>
        <p:spPr>
          <a:xfrm>
            <a:off x="5832591" y="2091175"/>
            <a:ext cx="2501199" cy="1267840"/>
          </a:xfrm>
          <a:prstGeom prst="rect">
            <a:avLst/>
          </a:prstGeom>
          <a:noFill/>
          <a:ln>
            <a:noFill/>
          </a:ln>
        </p:spPr>
      </p:pic>
      <p:sp>
        <p:nvSpPr>
          <p:cNvPr id="395" name="Google Shape;395;p43"/>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06 </a:t>
            </a:r>
            <a:endParaRPr sz="3000" b="1">
              <a:solidFill>
                <a:srgbClr val="FFFFFF"/>
              </a:solidFill>
              <a:latin typeface="Raleway"/>
              <a:ea typeface="Raleway"/>
              <a:cs typeface="Raleway"/>
              <a:sym typeface="Raleway"/>
            </a:endParaRPr>
          </a:p>
        </p:txBody>
      </p:sp>
      <p:grpSp>
        <p:nvGrpSpPr>
          <p:cNvPr id="396" name="Google Shape;396;p43"/>
          <p:cNvGrpSpPr/>
          <p:nvPr/>
        </p:nvGrpSpPr>
        <p:grpSpPr>
          <a:xfrm>
            <a:off x="5832591" y="3274596"/>
            <a:ext cx="2501700" cy="1353953"/>
            <a:chOff x="830400" y="3274596"/>
            <a:chExt cx="2501700" cy="1353953"/>
          </a:xfrm>
        </p:grpSpPr>
        <p:sp>
          <p:nvSpPr>
            <p:cNvPr id="397" name="Google Shape;397;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3"/>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Six</a:t>
            </a:r>
            <a:endParaRPr sz="1000"/>
          </a:p>
        </p:txBody>
      </p:sp>
      <p:sp>
        <p:nvSpPr>
          <p:cNvPr id="400" name="Google Shape;400;p43"/>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six is waited with the count of bikes shared and shows a contrast with the rain data.</a:t>
            </a:r>
            <a:endParaRPr sz="800"/>
          </a:p>
        </p:txBody>
      </p:sp>
      <p:sp>
        <p:nvSpPr>
          <p:cNvPr id="401" name="Google Shape;401;p43"/>
          <p:cNvSpPr txBox="1">
            <a:spLocks noGrp="1"/>
          </p:cNvSpPr>
          <p:nvPr>
            <p:ph type="title"/>
          </p:nvPr>
        </p:nvSpPr>
        <p:spPr>
          <a:xfrm>
            <a:off x="1615950" y="4628550"/>
            <a:ext cx="1773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Factors Seven and Eight </a:t>
            </a:r>
            <a:endParaRPr sz="1000"/>
          </a:p>
        </p:txBody>
      </p:sp>
      <p:sp>
        <p:nvSpPr>
          <p:cNvPr id="402" name="Google Shape;402;p43"/>
          <p:cNvSpPr txBox="1">
            <a:spLocks noGrp="1"/>
          </p:cNvSpPr>
          <p:nvPr>
            <p:ph type="body" idx="4294967295"/>
          </p:nvPr>
        </p:nvSpPr>
        <p:spPr>
          <a:xfrm>
            <a:off x="3208275" y="4734225"/>
            <a:ext cx="4570800" cy="35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Shows associations in the count of how many bikes were used, rainfall and barometric pressure.</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4"/>
          <p:cNvPicPr preferRelativeResize="0"/>
          <p:nvPr/>
        </p:nvPicPr>
        <p:blipFill rotWithShape="1">
          <a:blip r:embed="rId3">
            <a:alphaModFix/>
          </a:blip>
          <a:srcRect l="6624" t="-60" r="51101" b="59"/>
          <a:stretch/>
        </p:blipFill>
        <p:spPr>
          <a:xfrm>
            <a:off x="5105525" y="308100"/>
            <a:ext cx="3739325" cy="4521700"/>
          </a:xfrm>
          <a:prstGeom prst="rect">
            <a:avLst/>
          </a:prstGeom>
          <a:noFill/>
          <a:ln>
            <a:noFill/>
          </a:ln>
        </p:spPr>
      </p:pic>
      <p:sp>
        <p:nvSpPr>
          <p:cNvPr id="408" name="Google Shape;408;p44"/>
          <p:cNvSpPr txBox="1">
            <a:spLocks noGrp="1"/>
          </p:cNvSpPr>
          <p:nvPr>
            <p:ph type="title"/>
          </p:nvPr>
        </p:nvSpPr>
        <p:spPr>
          <a:xfrm>
            <a:off x="291875" y="5593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Varimax </a:t>
            </a:r>
            <a:endParaRPr/>
          </a:p>
          <a:p>
            <a:pPr marL="0" lvl="0" indent="0" algn="l" rtl="0">
              <a:spcBef>
                <a:spcPts val="0"/>
              </a:spcBef>
              <a:spcAft>
                <a:spcPts val="0"/>
              </a:spcAft>
              <a:buNone/>
            </a:pPr>
            <a:r>
              <a:rPr lang="en-GB" b="0"/>
              <a:t>Rotation</a:t>
            </a:r>
            <a:endParaRPr b="0"/>
          </a:p>
        </p:txBody>
      </p:sp>
      <p:sp>
        <p:nvSpPr>
          <p:cNvPr id="409" name="Google Shape;409;p44"/>
          <p:cNvSpPr txBox="1">
            <a:spLocks noGrp="1"/>
          </p:cNvSpPr>
          <p:nvPr>
            <p:ph type="body" idx="1"/>
          </p:nvPr>
        </p:nvSpPr>
        <p:spPr>
          <a:xfrm>
            <a:off x="291900" y="2053713"/>
            <a:ext cx="2367600" cy="25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help clean up some of the ‘noise’ and improve our ability to interpret the meaning of each component we performed a rotation of the data.</a:t>
            </a:r>
            <a:endParaRPr/>
          </a:p>
          <a:p>
            <a:pPr marL="0" lvl="0" indent="0" algn="l" rtl="0">
              <a:spcBef>
                <a:spcPts val="1600"/>
              </a:spcBef>
              <a:spcAft>
                <a:spcPts val="1600"/>
              </a:spcAft>
              <a:buNone/>
            </a:pPr>
            <a:endParaRPr/>
          </a:p>
        </p:txBody>
      </p:sp>
      <p:sp>
        <p:nvSpPr>
          <p:cNvPr id="410" name="Google Shape;410;p44"/>
          <p:cNvSpPr txBox="1">
            <a:spLocks noGrp="1"/>
          </p:cNvSpPr>
          <p:nvPr>
            <p:ph type="body" idx="2"/>
          </p:nvPr>
        </p:nvSpPr>
        <p:spPr>
          <a:xfrm>
            <a:off x="2737929" y="2053713"/>
            <a:ext cx="2367600" cy="25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Rotation Results:</a:t>
            </a:r>
            <a:br>
              <a:rPr lang="en-GB"/>
            </a:br>
            <a:r>
              <a:rPr lang="en-GB"/>
              <a:t>Comparing the rotated factor patterns to the original factor patterns you can see the information has cleaned up a bit. This helps us to see the factors affecting different parts of the data.</a:t>
            </a: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32600" y="844000"/>
            <a:ext cx="6419700" cy="15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PCA Conclusion</a:t>
            </a:r>
            <a:endParaRPr/>
          </a:p>
        </p:txBody>
      </p:sp>
      <p:sp>
        <p:nvSpPr>
          <p:cNvPr id="416" name="Google Shape;416;p45"/>
          <p:cNvSpPr txBox="1">
            <a:spLocks noGrp="1"/>
          </p:cNvSpPr>
          <p:nvPr>
            <p:ph type="body" idx="1"/>
          </p:nvPr>
        </p:nvSpPr>
        <p:spPr>
          <a:xfrm>
            <a:off x="832600"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Allows us to see which variables are related to each factor</a:t>
            </a:r>
            <a:endParaRPr/>
          </a:p>
        </p:txBody>
      </p:sp>
      <p:sp>
        <p:nvSpPr>
          <p:cNvPr id="417" name="Google Shape;417;p45"/>
          <p:cNvSpPr txBox="1">
            <a:spLocks noGrp="1"/>
          </p:cNvSpPr>
          <p:nvPr>
            <p:ph type="body" idx="2"/>
          </p:nvPr>
        </p:nvSpPr>
        <p:spPr>
          <a:xfrm>
            <a:off x="3372189"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Sort through 24 variables and focus on eight factors without losing any data</a:t>
            </a:r>
            <a:endParaRPr/>
          </a:p>
        </p:txBody>
      </p:sp>
      <p:sp>
        <p:nvSpPr>
          <p:cNvPr id="418" name="Google Shape;418;p45"/>
          <p:cNvSpPr txBox="1">
            <a:spLocks noGrp="1"/>
          </p:cNvSpPr>
          <p:nvPr>
            <p:ph type="body" idx="3"/>
          </p:nvPr>
        </p:nvSpPr>
        <p:spPr>
          <a:xfrm>
            <a:off x="5911778"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now can identify patterns in the weather variables in regards to our bike share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Random Variable Selection With R</a:t>
            </a:r>
            <a:endParaRPr sz="18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7"/>
          <p:cNvPicPr preferRelativeResize="0"/>
          <p:nvPr/>
        </p:nvPicPr>
        <p:blipFill rotWithShape="1">
          <a:blip r:embed="rId3">
            <a:alphaModFix/>
          </a:blip>
          <a:srcRect l="5333" r="5333"/>
          <a:stretch/>
        </p:blipFill>
        <p:spPr>
          <a:xfrm>
            <a:off x="4572000" y="0"/>
            <a:ext cx="4572001" cy="5143500"/>
          </a:xfrm>
          <a:prstGeom prst="rect">
            <a:avLst/>
          </a:prstGeom>
          <a:noFill/>
          <a:ln>
            <a:noFill/>
          </a:ln>
        </p:spPr>
      </p:pic>
      <p:sp>
        <p:nvSpPr>
          <p:cNvPr id="429" name="Google Shape;429;p47"/>
          <p:cNvSpPr txBox="1">
            <a:spLocks noGrp="1"/>
          </p:cNvSpPr>
          <p:nvPr>
            <p:ph type="title"/>
          </p:nvPr>
        </p:nvSpPr>
        <p:spPr>
          <a:xfrm>
            <a:off x="311700" y="205950"/>
            <a:ext cx="3889500" cy="183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Random Variable Selection</a:t>
            </a:r>
            <a:endParaRPr/>
          </a:p>
          <a:p>
            <a:pPr marL="0" lvl="0" indent="0" algn="l" rtl="0">
              <a:spcBef>
                <a:spcPts val="0"/>
              </a:spcBef>
              <a:spcAft>
                <a:spcPts val="0"/>
              </a:spcAft>
              <a:buNone/>
            </a:pPr>
            <a:r>
              <a:rPr lang="en-GB" b="0"/>
              <a:t>With R</a:t>
            </a:r>
            <a:endParaRPr b="0"/>
          </a:p>
        </p:txBody>
      </p:sp>
      <p:sp>
        <p:nvSpPr>
          <p:cNvPr id="430" name="Google Shape;430;p47"/>
          <p:cNvSpPr txBox="1">
            <a:spLocks noGrp="1"/>
          </p:cNvSpPr>
          <p:nvPr>
            <p:ph type="body" idx="1"/>
          </p:nvPr>
        </p:nvSpPr>
        <p:spPr>
          <a:xfrm>
            <a:off x="311700" y="2234525"/>
            <a:ext cx="3889500" cy="233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Using a random variable selection method, R was able to generate linear models to predict total ride count, by region, per hour. Out of over 250,000 formulas, below are the best models, by adjusted R^2, per region.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a:spLocks noGrp="1"/>
          </p:cNvSpPr>
          <p:nvPr>
            <p:ph type="title"/>
          </p:nvPr>
        </p:nvSpPr>
        <p:spPr>
          <a:xfrm>
            <a:off x="730000" y="1166250"/>
            <a:ext cx="4270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Random Variable Selection</a:t>
            </a:r>
            <a:endParaRPr/>
          </a:p>
        </p:txBody>
      </p:sp>
      <p:sp>
        <p:nvSpPr>
          <p:cNvPr id="436" name="Google Shape;436;p48"/>
          <p:cNvSpPr txBox="1">
            <a:spLocks noGrp="1"/>
          </p:cNvSpPr>
          <p:nvPr>
            <p:ph type="body" idx="1"/>
          </p:nvPr>
        </p:nvSpPr>
        <p:spPr>
          <a:xfrm>
            <a:off x="3883250" y="916250"/>
            <a:ext cx="4520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These models all depicted extremely high statistical significance, with p-values of less than 2.2e-16, despite having relatively low adjusted R^2 values. Approximately 10% to 44.4%, the adjusted R^2 values, of the variation of hourly ride trip history can be explained by the variation in the dependent variables listed in the formulas below.</a:t>
            </a:r>
            <a:endParaRPr sz="1100"/>
          </a:p>
        </p:txBody>
      </p:sp>
      <p:graphicFrame>
        <p:nvGraphicFramePr>
          <p:cNvPr id="437" name="Google Shape;437;p48"/>
          <p:cNvGraphicFramePr/>
          <p:nvPr/>
        </p:nvGraphicFramePr>
        <p:xfrm>
          <a:off x="79000" y="2103050"/>
          <a:ext cx="3000000" cy="3000000"/>
        </p:xfrm>
        <a:graphic>
          <a:graphicData uri="http://schemas.openxmlformats.org/drawingml/2006/table">
            <a:tbl>
              <a:tblPr>
                <a:noFill/>
                <a:tableStyleId>{2F8E0BCD-7FF1-4398-A0FB-8267BF98A8CF}</a:tableStyleId>
              </a:tblPr>
              <a:tblGrid>
                <a:gridCol w="1129475">
                  <a:extLst>
                    <a:ext uri="{9D8B030D-6E8A-4147-A177-3AD203B41FA5}">
                      <a16:colId xmlns:a16="http://schemas.microsoft.com/office/drawing/2014/main" val="20000"/>
                    </a:ext>
                  </a:extLst>
                </a:gridCol>
                <a:gridCol w="6820200">
                  <a:extLst>
                    <a:ext uri="{9D8B030D-6E8A-4147-A177-3AD203B41FA5}">
                      <a16:colId xmlns:a16="http://schemas.microsoft.com/office/drawing/2014/main" val="20001"/>
                    </a:ext>
                  </a:extLst>
                </a:gridCol>
                <a:gridCol w="10635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Region</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Formula</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Adjusted R^2</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San Francisco</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EndCity+KFSOCldFrac+KFSODewpoint+KFSOMSLP+KFSORH+KFSOTemperature+KFSOWeather+KFSOWindDir+KFSOWindspeed+KOAKCldFrac+KOAKDewpoint+KOAKMSLP+KOAKPrecip+KOAKRH+KOAKTemperature+KOAKWeather+KOAKWindDir+KOAKWindspeed+StartDayType+StartHr+StartMonthLabel+StartYear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0.069</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East Bay</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EndCity+KFSOCldFrac+KFSODewpoint+KFSOMSLP+KFSORH+KFSOTemperature+KFSOWeather+KFSOWindDir+KFSOWindspeed+KOAKDewpoint+KOAKMSLP+KOAKPrecip+KOAKRH+KOAKTemperature+KOAKWeather+KOAKWindDir+KOAKWindspeed+StartCity+StartDayType+StartHr+StartMonthLabel+StartYear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0.126</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San Jose</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KFSOCldFrac+KFSODewpoint+KFSOMSLP+KFSOPrecip+KFSORH+KFSOTemperature+KFSOWeather+KFSOWindDir+KFSOWindspeed+KOAKDewpoint+KOAKMSLP+KOAKRH+KOAKTemperature+KOAKWeather+KOAKWindDir+KOAKWindspeed+StartCity+StartDayType+StartHr+StartMonthLabel+StartYear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0.4445</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pic>
        <p:nvPicPr>
          <p:cNvPr id="442" name="Google Shape;442;p49"/>
          <p:cNvPicPr preferRelativeResize="0"/>
          <p:nvPr/>
        </p:nvPicPr>
        <p:blipFill>
          <a:blip r:embed="rId4">
            <a:alphaModFix/>
          </a:blip>
          <a:stretch>
            <a:fillRect/>
          </a:stretch>
        </p:blipFill>
        <p:spPr>
          <a:xfrm>
            <a:off x="0" y="-61928"/>
            <a:ext cx="9143997" cy="5357829"/>
          </a:xfrm>
          <a:prstGeom prst="rect">
            <a:avLst/>
          </a:prstGeom>
          <a:noFill/>
          <a:ln>
            <a:noFill/>
          </a:ln>
        </p:spPr>
      </p:pic>
      <p:sp>
        <p:nvSpPr>
          <p:cNvPr id="443" name="Google Shape;443;p49"/>
          <p:cNvSpPr txBox="1">
            <a:spLocks noGrp="1"/>
          </p:cNvSpPr>
          <p:nvPr>
            <p:ph type="ctrTitle"/>
          </p:nvPr>
        </p:nvSpPr>
        <p:spPr>
          <a:xfrm>
            <a:off x="119850" y="27050"/>
            <a:ext cx="7688100" cy="1664700"/>
          </a:xfrm>
          <a:prstGeom prst="rect">
            <a:avLst/>
          </a:prstGeom>
          <a:effectLst>
            <a:outerShdw blurRad="42863" dist="28575" dir="5400000" algn="bl" rotWithShape="0">
              <a:srgbClr val="000000">
                <a:alpha val="49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accent5"/>
                </a:solidFill>
              </a:rPr>
              <a:t>Thank You</a:t>
            </a:r>
            <a:endParaRPr sz="3000"/>
          </a:p>
        </p:txBody>
      </p:sp>
      <p:pic>
        <p:nvPicPr>
          <p:cNvPr id="444" name="Google Shape;444;p49"/>
          <p:cNvPicPr preferRelativeResize="0"/>
          <p:nvPr/>
        </p:nvPicPr>
        <p:blipFill rotWithShape="1">
          <a:blip r:embed="rId5">
            <a:alphaModFix/>
          </a:blip>
          <a:srcRect t="33417" b="33414"/>
          <a:stretch/>
        </p:blipFill>
        <p:spPr>
          <a:xfrm>
            <a:off x="0" y="39880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291875" y="406900"/>
            <a:ext cx="30396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About Ford GoBike</a:t>
            </a:r>
            <a:endParaRPr/>
          </a:p>
        </p:txBody>
      </p:sp>
      <p:sp>
        <p:nvSpPr>
          <p:cNvPr id="225" name="Google Shape;225;p26"/>
          <p:cNvSpPr txBox="1">
            <a:spLocks noGrp="1"/>
          </p:cNvSpPr>
          <p:nvPr>
            <p:ph type="body" idx="1"/>
          </p:nvPr>
        </p:nvSpPr>
        <p:spPr>
          <a:xfrm>
            <a:off x="291938" y="2053718"/>
            <a:ext cx="3039600" cy="237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Ford GoBike (FGB) is the California Bay Areas’ bike share program with over 300 stations and 4,000 bicycles. It spans 3 counties and 5 cities including: San Francisco, Emeryville, Oakland, San Jose, and Berkeley. </a:t>
            </a:r>
            <a:endParaRPr/>
          </a:p>
        </p:txBody>
      </p:sp>
      <p:sp>
        <p:nvSpPr>
          <p:cNvPr id="226" name="Google Shape;226;p26"/>
          <p:cNvSpPr/>
          <p:nvPr/>
        </p:nvSpPr>
        <p:spPr>
          <a:xfrm>
            <a:off x="4232750" y="0"/>
            <a:ext cx="4911300" cy="5143500"/>
          </a:xfrm>
          <a:prstGeom prst="parallelogram">
            <a:avLst>
              <a:gd name="adj" fmla="val 25000"/>
            </a:avLst>
          </a:prstGeom>
          <a:solidFill>
            <a:srgbClr val="FFFFFF"/>
          </a:solidFill>
          <a:ln>
            <a:noFill/>
          </a:ln>
          <a:effectLst>
            <a:outerShdw blurRad="50800" dist="38100" algn="tl"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26"/>
          <p:cNvSpPr/>
          <p:nvPr/>
        </p:nvSpPr>
        <p:spPr>
          <a:xfrm>
            <a:off x="3331550" y="0"/>
            <a:ext cx="5633700" cy="5143500"/>
          </a:xfrm>
          <a:prstGeom prst="parallelogram">
            <a:avLst>
              <a:gd name="adj" fmla="val 24220"/>
            </a:avLst>
          </a:prstGeom>
          <a:solidFill>
            <a:srgbClr val="EEEEEE">
              <a:alpha val="6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6"/>
          <p:cNvPicPr preferRelativeResize="0"/>
          <p:nvPr/>
        </p:nvPicPr>
        <p:blipFill rotWithShape="1">
          <a:blip r:embed="rId3">
            <a:alphaModFix/>
          </a:blip>
          <a:srcRect l="26260" r="26260"/>
          <a:stretch/>
        </p:blipFill>
        <p:spPr>
          <a:xfrm>
            <a:off x="3562350" y="0"/>
            <a:ext cx="5581800" cy="5143500"/>
          </a:xfrm>
          <a:prstGeom prst="parallelogram">
            <a:avLst>
              <a:gd name="adj" fmla="val 23683"/>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ctrTitle"/>
          </p:nvPr>
        </p:nvSpPr>
        <p:spPr>
          <a:xfrm>
            <a:off x="323525" y="521325"/>
            <a:ext cx="3464700" cy="133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Project objective</a:t>
            </a:r>
            <a:endParaRPr/>
          </a:p>
        </p:txBody>
      </p:sp>
      <p:sp>
        <p:nvSpPr>
          <p:cNvPr id="234" name="Google Shape;234;p27"/>
          <p:cNvSpPr txBox="1">
            <a:spLocks noGrp="1"/>
          </p:cNvSpPr>
          <p:nvPr>
            <p:ph type="body" idx="1"/>
          </p:nvPr>
        </p:nvSpPr>
        <p:spPr>
          <a:xfrm>
            <a:off x="323525" y="1990875"/>
            <a:ext cx="3464700" cy="189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will use three programming languages to clean, visualize, and analyze the bike share dataset and incorporate local weather statistics to predict ride count. </a:t>
            </a:r>
            <a:endParaRPr/>
          </a:p>
        </p:txBody>
      </p:sp>
      <p:pic>
        <p:nvPicPr>
          <p:cNvPr id="235" name="Google Shape;235;p27"/>
          <p:cNvPicPr preferRelativeResize="0"/>
          <p:nvPr/>
        </p:nvPicPr>
        <p:blipFill rotWithShape="1">
          <a:blip r:embed="rId3">
            <a:alphaModFix/>
          </a:blip>
          <a:srcRect l="13841" r="13841"/>
          <a:stretch/>
        </p:blipFill>
        <p:spPr>
          <a:xfrm>
            <a:off x="3562350" y="0"/>
            <a:ext cx="5581800" cy="5143500"/>
          </a:xfrm>
          <a:prstGeom prst="parallelogram">
            <a:avLst>
              <a:gd name="adj" fmla="val 23683"/>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t="12563" b="12563"/>
          <a:stretch/>
        </p:blipFill>
        <p:spPr>
          <a:xfrm>
            <a:off x="5890075" y="321600"/>
            <a:ext cx="2949448" cy="2212022"/>
          </a:xfrm>
          <a:prstGeom prst="rect">
            <a:avLst/>
          </a:prstGeom>
          <a:noFill/>
          <a:ln>
            <a:noFill/>
          </a:ln>
        </p:spPr>
      </p:pic>
      <p:pic>
        <p:nvPicPr>
          <p:cNvPr id="241" name="Google Shape;241;p28"/>
          <p:cNvPicPr preferRelativeResize="0"/>
          <p:nvPr/>
        </p:nvPicPr>
        <p:blipFill rotWithShape="1">
          <a:blip r:embed="rId4">
            <a:alphaModFix/>
          </a:blip>
          <a:srcRect t="12440" b="12433"/>
          <a:stretch/>
        </p:blipFill>
        <p:spPr>
          <a:xfrm>
            <a:off x="5897312" y="2609825"/>
            <a:ext cx="2949446" cy="2212074"/>
          </a:xfrm>
          <a:prstGeom prst="rect">
            <a:avLst/>
          </a:prstGeom>
          <a:noFill/>
          <a:ln>
            <a:noFill/>
          </a:ln>
        </p:spPr>
      </p:pic>
      <p:sp>
        <p:nvSpPr>
          <p:cNvPr id="242" name="Google Shape;242;p28"/>
          <p:cNvSpPr txBox="1">
            <a:spLocks noGrp="1"/>
          </p:cNvSpPr>
          <p:nvPr>
            <p:ph type="title" idx="4294967295"/>
          </p:nvPr>
        </p:nvSpPr>
        <p:spPr>
          <a:xfrm>
            <a:off x="304475" y="307825"/>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Data Collection &amp; Cleaning</a:t>
            </a:r>
            <a:endParaRPr>
              <a:solidFill>
                <a:schemeClr val="dk2"/>
              </a:solidFill>
            </a:endParaRPr>
          </a:p>
          <a:p>
            <a:pPr marL="0" lvl="0" indent="0" algn="l" rtl="0">
              <a:spcBef>
                <a:spcPts val="0"/>
              </a:spcBef>
              <a:spcAft>
                <a:spcPts val="0"/>
              </a:spcAft>
              <a:buNone/>
            </a:pPr>
            <a:r>
              <a:rPr lang="en-GB" b="0">
                <a:solidFill>
                  <a:schemeClr val="dk2"/>
                </a:solidFill>
              </a:rPr>
              <a:t>With R</a:t>
            </a:r>
            <a:endParaRPr b="0">
              <a:solidFill>
                <a:schemeClr val="dk2"/>
              </a:solidFill>
            </a:endParaRPr>
          </a:p>
        </p:txBody>
      </p:sp>
      <p:sp>
        <p:nvSpPr>
          <p:cNvPr id="243" name="Google Shape;243;p28"/>
          <p:cNvSpPr txBox="1">
            <a:spLocks noGrp="1"/>
          </p:cNvSpPr>
          <p:nvPr>
            <p:ph type="body" idx="4294967295"/>
          </p:nvPr>
        </p:nvSpPr>
        <p:spPr>
          <a:xfrm>
            <a:off x="304475" y="1808125"/>
            <a:ext cx="4779300" cy="30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R, FGB data was downloaded directly from FGB’s public online data directory. Start and end date attributes, including time, date type, and trip duration, were extracted from the raw data.</a:t>
            </a:r>
            <a:endParaRPr/>
          </a:p>
          <a:p>
            <a:pPr marL="0" lvl="0" indent="0" algn="l" rtl="0">
              <a:spcBef>
                <a:spcPts val="1600"/>
              </a:spcBef>
              <a:spcAft>
                <a:spcPts val="0"/>
              </a:spcAft>
              <a:buNone/>
            </a:pPr>
            <a:r>
              <a:rPr lang="en-GB" b="1"/>
              <a:t>Data Summarization:</a:t>
            </a:r>
            <a:endParaRPr b="1"/>
          </a:p>
          <a:p>
            <a:pPr marL="0" lvl="0" indent="0" algn="l" rtl="0">
              <a:spcBef>
                <a:spcPts val="1600"/>
              </a:spcBef>
              <a:spcAft>
                <a:spcPts val="1600"/>
              </a:spcAft>
              <a:buNone/>
            </a:pPr>
            <a:r>
              <a:rPr lang="en-GB"/>
              <a:t>The data was then summarized into trip counts, by region, per hour and then merged with hourly weather data, from SFO and OAK international airports, was also downloaded from www.frontierweather.com.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Information</a:t>
            </a:r>
            <a:endParaRPr/>
          </a:p>
        </p:txBody>
      </p:sp>
      <p:sp>
        <p:nvSpPr>
          <p:cNvPr id="249" name="Google Shape;249;p29"/>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0" name="Google Shape;250;p29"/>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summarized, visualized, and analyzed their publicly available anonymized trip level data, Bike data begins in June 2017 and continues in monthly batches. </a:t>
            </a:r>
            <a:endParaRPr sz="1100"/>
          </a:p>
        </p:txBody>
      </p:sp>
      <p:sp>
        <p:nvSpPr>
          <p:cNvPr id="251" name="Google Shape;251;p29"/>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2" name="Google Shape;252;p29"/>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To date, there are approximately 2.7 million trips taken, 2M taken solely within San Francisco. </a:t>
            </a:r>
            <a:endParaRPr sz="1100"/>
          </a:p>
          <a:p>
            <a:pPr marL="0" lvl="0" indent="0" algn="l" rtl="0">
              <a:spcBef>
                <a:spcPts val="1600"/>
              </a:spcBef>
              <a:spcAft>
                <a:spcPts val="1600"/>
              </a:spcAft>
              <a:buNone/>
            </a:pPr>
            <a:endParaRPr sz="1100"/>
          </a:p>
        </p:txBody>
      </p:sp>
      <p:sp>
        <p:nvSpPr>
          <p:cNvPr id="253" name="Google Shape;253;p29"/>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54" name="Google Shape;254;p29"/>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incorporated local weather statistics from the region’s most used airports, Oakland International Airport (OAK) and San Francisco International Airports (SFO), to potentially predict ride count.</a:t>
            </a:r>
            <a:endParaRPr sz="1100"/>
          </a:p>
        </p:txBody>
      </p:sp>
      <p:sp>
        <p:nvSpPr>
          <p:cNvPr id="255" name="Google Shape;255;p29"/>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56" name="Google Shape;256;p29"/>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focused on three languages to clean, visualize, and analyze various datasets.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interesting statistics </a:t>
            </a:r>
            <a:endParaRPr/>
          </a:p>
        </p:txBody>
      </p:sp>
      <p:sp>
        <p:nvSpPr>
          <p:cNvPr id="262" name="Google Shape;262;p30"/>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Average rental duration - 15 Mins</a:t>
            </a:r>
            <a:endParaRPr sz="1100"/>
          </a:p>
          <a:p>
            <a:pPr marL="0" lvl="0" indent="0" algn="l" rtl="0">
              <a:spcBef>
                <a:spcPts val="1600"/>
              </a:spcBef>
              <a:spcAft>
                <a:spcPts val="0"/>
              </a:spcAft>
              <a:buNone/>
            </a:pPr>
            <a:r>
              <a:rPr lang="en-GB" sz="1100"/>
              <a:t>Average Subscriber Age - 35 Years</a:t>
            </a:r>
            <a:endParaRPr sz="1100"/>
          </a:p>
          <a:p>
            <a:pPr marL="0" lvl="0" indent="0" algn="l" rtl="0">
              <a:spcBef>
                <a:spcPts val="1600"/>
              </a:spcBef>
              <a:spcAft>
                <a:spcPts val="0"/>
              </a:spcAft>
              <a:buNone/>
            </a:pPr>
            <a:r>
              <a:rPr lang="en-GB" sz="1100"/>
              <a:t>Bikes Most Rented from San Francisco Ferry Building </a:t>
            </a:r>
            <a:endParaRPr sz="1100"/>
          </a:p>
          <a:p>
            <a:pPr marL="0" lvl="0" indent="0" algn="l" rtl="0">
              <a:spcBef>
                <a:spcPts val="1600"/>
              </a:spcBef>
              <a:spcAft>
                <a:spcPts val="0"/>
              </a:spcAft>
              <a:buNone/>
            </a:pPr>
            <a:r>
              <a:rPr lang="en-GB" sz="1100"/>
              <a:t>Most Bikes returned at San Francisco Caltrain Station</a:t>
            </a:r>
            <a:endParaRPr sz="1100"/>
          </a:p>
          <a:p>
            <a:pPr marL="0" lvl="0" indent="0" algn="l" rtl="0">
              <a:spcBef>
                <a:spcPts val="160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63" name="Google Shape;263;p30"/>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64" name="Google Shape;264;p30"/>
          <p:cNvSpPr txBox="1">
            <a:spLocks noGrp="1"/>
          </p:cNvSpPr>
          <p:nvPr>
            <p:ph type="body" idx="1"/>
          </p:nvPr>
        </p:nvSpPr>
        <p:spPr>
          <a:xfrm>
            <a:off x="48688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1.5 Million Subscriber Rentals </a:t>
            </a:r>
            <a:endParaRPr sz="1100"/>
          </a:p>
          <a:p>
            <a:pPr marL="0" lvl="0" indent="0" algn="l" rtl="0">
              <a:spcBef>
                <a:spcPts val="1600"/>
              </a:spcBef>
              <a:spcAft>
                <a:spcPts val="0"/>
              </a:spcAft>
              <a:buNone/>
            </a:pPr>
            <a:r>
              <a:rPr lang="en-GB" sz="1100"/>
              <a:t>Males Rented Bikes 1.2 Million times</a:t>
            </a:r>
            <a:endParaRPr sz="1100"/>
          </a:p>
          <a:p>
            <a:pPr marL="0" lvl="0" indent="0" algn="l" rtl="0">
              <a:spcBef>
                <a:spcPts val="1600"/>
              </a:spcBef>
              <a:spcAft>
                <a:spcPts val="0"/>
              </a:spcAft>
              <a:buNone/>
            </a:pPr>
            <a:r>
              <a:rPr lang="en-GB" sz="1100"/>
              <a:t>Females Rented Bikes half a million times</a:t>
            </a:r>
            <a:endParaRPr sz="1100"/>
          </a:p>
          <a:p>
            <a:pPr marL="0" lvl="0" indent="0" algn="l" rtl="0">
              <a:spcBef>
                <a:spcPts val="160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Cluster Analysis With Python</a:t>
            </a:r>
            <a:endParaRPr sz="1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Trends in the Data </a:t>
            </a:r>
            <a:endParaRPr/>
          </a:p>
        </p:txBody>
      </p:sp>
      <p:sp>
        <p:nvSpPr>
          <p:cNvPr id="275" name="Google Shape;275;p32"/>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76" name="Google Shape;276;p32"/>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77" name="Google Shape;277;p32"/>
          <p:cNvSpPr txBox="1">
            <a:spLocks noGrp="1"/>
          </p:cNvSpPr>
          <p:nvPr>
            <p:ph type="body" idx="1"/>
          </p:nvPr>
        </p:nvSpPr>
        <p:spPr>
          <a:xfrm>
            <a:off x="4572000" y="1928075"/>
            <a:ext cx="4174200" cy="2807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sz="1400"/>
              <a:t>Ford GoBike Started in San Francisco </a:t>
            </a:r>
            <a:endParaRPr sz="1400"/>
          </a:p>
          <a:p>
            <a:pPr marL="457200" lvl="0" indent="-317500" algn="l" rtl="0">
              <a:lnSpc>
                <a:spcPct val="150000"/>
              </a:lnSpc>
              <a:spcBef>
                <a:spcPts val="0"/>
              </a:spcBef>
              <a:spcAft>
                <a:spcPts val="0"/>
              </a:spcAft>
              <a:buSzPts val="1400"/>
              <a:buChar char="●"/>
            </a:pPr>
            <a:r>
              <a:rPr lang="en-GB" sz="1400"/>
              <a:t>We can see area wise clustering </a:t>
            </a:r>
            <a:endParaRPr sz="1400"/>
          </a:p>
          <a:p>
            <a:pPr marL="457200" lvl="0" indent="-317500" algn="l" rtl="0">
              <a:lnSpc>
                <a:spcPct val="150000"/>
              </a:lnSpc>
              <a:spcBef>
                <a:spcPts val="0"/>
              </a:spcBef>
              <a:spcAft>
                <a:spcPts val="0"/>
              </a:spcAft>
              <a:buSzPts val="1400"/>
              <a:buChar char="●"/>
            </a:pPr>
            <a:r>
              <a:rPr lang="en-GB" sz="1400"/>
              <a:t>Bike Rental is more in the (earlier station numbers)</a:t>
            </a:r>
            <a:endParaRPr sz="1400"/>
          </a:p>
          <a:p>
            <a:pPr marL="457200" lvl="0" indent="-317500" algn="l" rtl="0">
              <a:lnSpc>
                <a:spcPct val="150000"/>
              </a:lnSpc>
              <a:spcBef>
                <a:spcPts val="0"/>
              </a:spcBef>
              <a:spcAft>
                <a:spcPts val="0"/>
              </a:spcAft>
              <a:buSzPts val="1400"/>
              <a:buChar char="●"/>
            </a:pPr>
            <a:r>
              <a:rPr lang="en-GB" sz="1400"/>
              <a:t>The oldest stations are based in San Francisco</a:t>
            </a:r>
            <a:endParaRPr sz="14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pic>
        <p:nvPicPr>
          <p:cNvPr id="278" name="Google Shape;278;p32"/>
          <p:cNvPicPr preferRelativeResize="0"/>
          <p:nvPr/>
        </p:nvPicPr>
        <p:blipFill>
          <a:blip r:embed="rId3">
            <a:alphaModFix/>
          </a:blip>
          <a:stretch>
            <a:fillRect/>
          </a:stretch>
        </p:blipFill>
        <p:spPr>
          <a:xfrm>
            <a:off x="177600" y="1928075"/>
            <a:ext cx="4265375" cy="25944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1198</Words>
  <Application>Microsoft Office PowerPoint</Application>
  <PresentationFormat>On-screen Show (16:9)</PresentationFormat>
  <Paragraphs>128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Raleway</vt:lpstr>
      <vt:lpstr>Arial</vt:lpstr>
      <vt:lpstr>Times New Roman</vt:lpstr>
      <vt:lpstr>Lato</vt:lpstr>
      <vt:lpstr>Streamline</vt:lpstr>
      <vt:lpstr>Ford GoBike Data Research Project</vt:lpstr>
      <vt:lpstr>Our Team</vt:lpstr>
      <vt:lpstr>About Ford GoBike</vt:lpstr>
      <vt:lpstr>Project objective</vt:lpstr>
      <vt:lpstr>Data Collection &amp; Cleaning With R</vt:lpstr>
      <vt:lpstr>Data Information</vt:lpstr>
      <vt:lpstr>...Some interesting statistics </vt:lpstr>
      <vt:lpstr>Cluster Analysis With Python</vt:lpstr>
      <vt:lpstr>Trends in the Data </vt:lpstr>
      <vt:lpstr>K means Clustering on Duration vs Station ID </vt:lpstr>
      <vt:lpstr>Clustering on Duration vs Station ID and Age</vt:lpstr>
      <vt:lpstr>Clustering on Temperature and Precipitation </vt:lpstr>
      <vt:lpstr>Principal Components Analysis With SAS</vt:lpstr>
      <vt:lpstr>Correlation Issues Handling the High &amp; Lows</vt:lpstr>
      <vt:lpstr>Correlation Issues Handling the High &amp; Lows</vt:lpstr>
      <vt:lpstr>Factors To Keep</vt:lpstr>
      <vt:lpstr>The Scree Plot</vt:lpstr>
      <vt:lpstr>Interpretation of Factors</vt:lpstr>
      <vt:lpstr>Interpretation of Factors</vt:lpstr>
      <vt:lpstr>Interpretation of Factors</vt:lpstr>
      <vt:lpstr>Varimax  Rotation</vt:lpstr>
      <vt:lpstr>PCA Conclusion</vt:lpstr>
      <vt:lpstr>Random Variable Selection With R</vt:lpstr>
      <vt:lpstr>Random Variable Selection With R</vt:lpstr>
      <vt:lpstr>Random Variable Selection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Ford GoBike Data Research Project</dc:title>
  <cp:lastModifiedBy>Madding, Chad</cp:lastModifiedBy>
  <cp:revision>1</cp:revision>
  <dcterms:modified xsi:type="dcterms:W3CDTF">2019-04-11T23:17:20Z</dcterms:modified>
</cp:coreProperties>
</file>